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44" r:id="rId58"/>
    <p:sldId id="312" r:id="rId59"/>
    <p:sldId id="335" r:id="rId60"/>
    <p:sldId id="336" r:id="rId61"/>
    <p:sldId id="337" r:id="rId62"/>
    <p:sldId id="339" r:id="rId63"/>
    <p:sldId id="340" r:id="rId64"/>
    <p:sldId id="341" r:id="rId65"/>
    <p:sldId id="342" r:id="rId66"/>
    <p:sldId id="343" r:id="rId67"/>
    <p:sldId id="345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6" r:id="rId77"/>
    <p:sldId id="327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g, Brian" initials="SB" lastIdx="1" clrIdx="0">
    <p:extLst>
      <p:ext uri="{19B8F6BF-5375-455C-9EA6-DF929625EA0E}">
        <p15:presenceInfo xmlns:p15="http://schemas.microsoft.com/office/powerpoint/2012/main" userId="Song, Br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3A4"/>
    <a:srgbClr val="D0CECE"/>
    <a:srgbClr val="FFD966"/>
    <a:srgbClr val="FFE699"/>
    <a:srgbClr val="A8D18D"/>
    <a:srgbClr val="BDD7EE"/>
    <a:srgbClr val="8CA1FF"/>
    <a:srgbClr val="AE7AF1"/>
    <a:srgbClr val="AD7BF1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07" autoAdjust="0"/>
  </p:normalViewPr>
  <p:slideViewPr>
    <p:cSldViewPr snapToGrid="0">
      <p:cViewPr varScale="1">
        <p:scale>
          <a:sx n="114" d="100"/>
          <a:sy n="114" d="100"/>
        </p:scale>
        <p:origin x="2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7DE4-ACFC-4BC3-8C07-F131976E9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15F58-2AB9-4CEF-A0E0-8A0E012AD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07605-8BC3-4759-B4F9-63D1C431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054F7-D62F-476C-9784-E143AE3F548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8E56A-35E7-40E4-B207-DD218A30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96D26-91E2-48C9-AAD7-6219FC45A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9873-FD20-46AD-ABBD-3251E7EC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03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04B7-0958-4421-86B1-0CA647D7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27705B-0E0F-4D29-9BDC-DAFDF6DEF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A4851-71FB-4D56-B18E-98D59FDAC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054F7-D62F-476C-9784-E143AE3F548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C844E-AC38-4363-A01B-452FC8454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91A52-0503-43C2-A85E-FE92C53C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9873-FD20-46AD-ABBD-3251E7EC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67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27664D-A8B5-413B-A0D9-58F88E317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C89B8-8679-414F-BFA0-D7CC01CFD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31337-4DD2-4356-97E6-38823F5F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054F7-D62F-476C-9784-E143AE3F548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3BFD2-CB95-43D0-A6ED-B9ED3D58E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BD335-54CE-4DCB-91E4-D5836D0D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9873-FD20-46AD-ABBD-3251E7EC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03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25B3-E3C5-4DE8-9C11-85C59B0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EBA0-8193-4AB4-80A7-230810577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74B66-9252-49CE-AAF0-9D852913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054F7-D62F-476C-9784-E143AE3F548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0409C-1947-4625-A643-7B3AAF10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820B8-A23D-4004-A13D-C69381F8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9873-FD20-46AD-ABBD-3251E7EC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1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6046-FBDE-4D42-B5E4-3212D61B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4155A-8D70-40BB-BCFF-1BFC7C996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70E8A-4FEB-4CAE-AB17-4034850D7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054F7-D62F-476C-9784-E143AE3F548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4AB07-3091-43AB-B593-4715C214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FC3F4-B232-42AF-A0F6-FDFAA837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9873-FD20-46AD-ABBD-3251E7EC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2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5B1A-31F2-4757-BA17-449B9C72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2D44-8898-4A28-A5A3-848E34E98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16F4A-6B14-492D-BAEB-F9635C18F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ECC59-A309-494A-8E1F-C6317A3F9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054F7-D62F-476C-9784-E143AE3F548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F6ACD-04C4-4C3C-B685-FE275D2E5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53BA9-B9CC-4122-A55D-7382C837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9873-FD20-46AD-ABBD-3251E7EC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46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7FC1-8F2A-436B-A05D-7E39A604B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AC938-CEF0-4094-9F55-B5AE0E6AF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29F57-160E-4244-BCCB-F6463D918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DB5B92-9373-4A8D-A466-F0ACC3A52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C3BBA-4F83-44EC-A97D-ABEA872CF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341AF-740E-4D00-8F81-CED2F385B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054F7-D62F-476C-9784-E143AE3F548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1EBD69-CB13-4908-BCAC-CDF026538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23EE32-5C02-4BFF-B2A0-F3C5991F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9873-FD20-46AD-ABBD-3251E7EC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8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42550-524B-4D72-99A6-0611B2696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2AABC5-E1D6-4F27-AEC2-50E6E2FEA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054F7-D62F-476C-9784-E143AE3F548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9CD8E-D9E9-44E5-9384-F8B8B4658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6026A-AF6E-4015-9B25-2F6C25B53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9873-FD20-46AD-ABBD-3251E7EC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94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262BA-F55D-48D2-B295-7617506DA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054F7-D62F-476C-9784-E143AE3F548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541066-F1FC-4E0D-BE41-39F1F842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7F0AA-710E-4551-9A6B-CFB4A532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9873-FD20-46AD-ABBD-3251E7EC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3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087A6-3207-494C-B975-C7A79006F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1DFAC-EEE2-4738-9783-EC0234AB0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5C16D-BB6B-436B-BE28-B73486850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400BF-487A-4242-96EA-BF59C9494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054F7-D62F-476C-9784-E143AE3F548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0F4C8-01E9-4C9A-BBBE-EA6EBA14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A6604-982E-4FAC-BF77-A00B77D96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9873-FD20-46AD-ABBD-3251E7EC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0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D8019-B3B8-4F52-8F33-17BD36F84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10E48D-CD6C-4F39-A18C-6B24E9593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4ADD69-034F-4B19-B11A-D62095D01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BDE28-8AC7-4F4A-B7EA-32F776474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054F7-D62F-476C-9784-E143AE3F548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84FD5-58B6-4A03-B588-4756734A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1B91D-BA4E-4D01-8A11-ACD9616C9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9873-FD20-46AD-ABBD-3251E7EC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19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61BC6D-4670-4160-9D56-057121C58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B21ED-2368-43A2-86CB-5F38401AE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7BEA0-086E-4BE2-AC22-BABB217E8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054F7-D62F-476C-9784-E143AE3F548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47662-EAF6-445A-AFF9-653D61DD42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931F-CFA4-4C3C-B0B0-036CB06BA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B9873-FD20-46AD-ABBD-3251E7EC85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18291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9.png"/><Relationship Id="rId4" Type="http://schemas.openxmlformats.org/officeDocument/2006/relationships/image" Target="../media/image27.pn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3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19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19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19.png"/><Relationship Id="rId10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1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13.png"/><Relationship Id="rId10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1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4.wdp"/><Relationship Id="rId5" Type="http://schemas.openxmlformats.org/officeDocument/2006/relationships/image" Target="../media/image33.png"/><Relationship Id="rId15" Type="http://schemas.openxmlformats.org/officeDocument/2006/relationships/image" Target="../media/image13.png"/><Relationship Id="rId10" Type="http://schemas.openxmlformats.org/officeDocument/2006/relationships/image" Target="../media/image38.png"/><Relationship Id="rId4" Type="http://schemas.openxmlformats.org/officeDocument/2006/relationships/image" Target="../media/image19.png"/><Relationship Id="rId9" Type="http://schemas.openxmlformats.org/officeDocument/2006/relationships/image" Target="../media/image41.png"/><Relationship Id="rId14" Type="http://schemas.openxmlformats.org/officeDocument/2006/relationships/image" Target="../media/image4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3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4.wdp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19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3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4.wdp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19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13" Type="http://schemas.microsoft.com/office/2007/relationships/hdphoto" Target="../media/hdphoto5.wdp"/><Relationship Id="rId3" Type="http://schemas.microsoft.com/office/2007/relationships/hdphoto" Target="../media/hdphoto6.wdp"/><Relationship Id="rId12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2.png"/><Relationship Id="rId15" Type="http://schemas.openxmlformats.org/officeDocument/2006/relationships/image" Target="../media/image58.png"/><Relationship Id="rId10" Type="http://schemas.openxmlformats.org/officeDocument/2006/relationships/image" Target="../media/image61.png"/><Relationship Id="rId9" Type="http://schemas.openxmlformats.org/officeDocument/2006/relationships/image" Target="../media/image60.png"/><Relationship Id="rId1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microsoft.com/office/2007/relationships/hdphoto" Target="../media/hdphoto8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0.png"/><Relationship Id="rId4" Type="http://schemas.openxmlformats.org/officeDocument/2006/relationships/image" Target="../media/image72.png"/><Relationship Id="rId9" Type="http://schemas.microsoft.com/office/2007/relationships/hdphoto" Target="../media/hdphoto9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hdphoto" Target="../media/hdphoto10.wdp"/><Relationship Id="rId7" Type="http://schemas.openxmlformats.org/officeDocument/2006/relationships/image" Target="../media/image76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7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microsoft.com/office/2007/relationships/hdphoto" Target="../media/hdphoto11.wdp"/><Relationship Id="rId4" Type="http://schemas.openxmlformats.org/officeDocument/2006/relationships/image" Target="../media/image81.png"/><Relationship Id="rId9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microsoft.com/office/2007/relationships/hdphoto" Target="../media/hdphoto13.wdp"/><Relationship Id="rId3" Type="http://schemas.openxmlformats.org/officeDocument/2006/relationships/image" Target="../media/image85.png"/><Relationship Id="rId7" Type="http://schemas.openxmlformats.org/officeDocument/2006/relationships/image" Target="../media/image760.png"/><Relationship Id="rId12" Type="http://schemas.openxmlformats.org/officeDocument/2006/relationships/image" Target="../media/image8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1" Type="http://schemas.microsoft.com/office/2007/relationships/hdphoto" Target="../media/hdphoto11.wdp"/><Relationship Id="rId5" Type="http://schemas.openxmlformats.org/officeDocument/2006/relationships/image" Target="../media/image72.png"/><Relationship Id="rId10" Type="http://schemas.openxmlformats.org/officeDocument/2006/relationships/image" Target="../media/image84.png"/><Relationship Id="rId4" Type="http://schemas.microsoft.com/office/2007/relationships/hdphoto" Target="../media/hdphoto12.wdp"/><Relationship Id="rId9" Type="http://schemas.openxmlformats.org/officeDocument/2006/relationships/image" Target="../media/image80.png"/><Relationship Id="rId1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19.png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19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19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19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19.pn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microsoft.com/office/2007/relationships/hdphoto" Target="../media/hdphoto15.wdp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microsoft.com/office/2007/relationships/hdphoto" Target="../media/hdphoto15.wdp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microsoft.com/office/2007/relationships/hdphoto" Target="../media/hdphoto15.wdp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microsoft.com/office/2007/relationships/hdphoto" Target="../media/hdphoto15.wdp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microsoft.com/office/2007/relationships/hdphoto" Target="../media/hdphoto15.wdp"/><Relationship Id="rId4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microsoft.com/office/2007/relationships/hdphoto" Target="../media/hdphoto15.wdp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microsoft.com/office/2007/relationships/hdphoto" Target="../media/hdphoto15.wdp"/><Relationship Id="rId4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microsoft.com/office/2007/relationships/hdphoto" Target="../media/hdphoto15.wdp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microsoft.com/office/2007/relationships/hdphoto" Target="../media/hdphoto15.wdp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microsoft.com/office/2007/relationships/hdphoto" Target="../media/hdphoto15.wdp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microsoft.com/office/2007/relationships/hdphoto" Target="../media/hdphoto15.wdp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microsoft.com/office/2007/relationships/hdphoto" Target="../media/hdphoto15.wdp"/><Relationship Id="rId4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microsoft.com/office/2007/relationships/hdphoto" Target="../media/hdphoto15.wdp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microsoft.com/office/2007/relationships/hdphoto" Target="../media/hdphoto15.wdp"/><Relationship Id="rId4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microsoft.com/office/2007/relationships/hdphoto" Target="../media/hdphoto15.wdp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3.png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7" Type="http://schemas.openxmlformats.org/officeDocument/2006/relationships/image" Target="../media/image110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6.png"/><Relationship Id="rId12" Type="http://schemas.openxmlformats.org/officeDocument/2006/relationships/image" Target="../media/image1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5.png"/><Relationship Id="rId11" Type="http://schemas.microsoft.com/office/2007/relationships/hdphoto" Target="../media/hdphoto17.wdp"/><Relationship Id="rId5" Type="http://schemas.openxmlformats.org/officeDocument/2006/relationships/image" Target="../media/image1120.png"/><Relationship Id="rId10" Type="http://schemas.openxmlformats.org/officeDocument/2006/relationships/image" Target="../media/image117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1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E48892-DA9A-4C49-8EF9-847B3DD20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" t="2060" r="4719" b="28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76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6ABE23-1855-45F0-BF91-337E363B5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is a latent variable?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CAF88-0779-499B-A1EB-DC69F28B58D6}"/>
              </a:ext>
            </a:extLst>
          </p:cNvPr>
          <p:cNvSpPr txBox="1"/>
          <p:nvPr/>
        </p:nvSpPr>
        <p:spPr>
          <a:xfrm>
            <a:off x="1477346" y="6123543"/>
            <a:ext cx="923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we learn the </a:t>
            </a:r>
            <a:r>
              <a:rPr lang="en-US" b="1" dirty="0"/>
              <a:t>true explanatory factors</a:t>
            </a:r>
            <a:r>
              <a:rPr lang="en-US" dirty="0"/>
              <a:t>, e.g. latent variables, from only observed data?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037FFB-6462-4444-A316-A5CD55568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36" y="1359469"/>
            <a:ext cx="9982728" cy="446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05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F82E2-59CE-45CD-8FEC-D8E52E81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Autoencoders</a:t>
            </a:r>
          </a:p>
        </p:txBody>
      </p:sp>
    </p:spTree>
    <p:extLst>
      <p:ext uri="{BB962C8B-B14F-4D97-AF65-F5344CB8AC3E}">
        <p14:creationId xmlns:p14="http://schemas.microsoft.com/office/powerpoint/2010/main" val="4025492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0D91A-71E2-4603-AF83-234128A0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Autoencoders: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31888-5218-4EC1-B9CB-0F4BE5D07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205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Unsupervised approach for learning a </a:t>
            </a:r>
            <a:r>
              <a:rPr lang="en-US" b="1" dirty="0"/>
              <a:t>lower-dimensional</a:t>
            </a:r>
            <a:r>
              <a:rPr lang="en-US" dirty="0"/>
              <a:t> feature representation from unlabeled training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A8742-5CD2-40C4-AA30-C5FAE6621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92" t="21352" b="60143"/>
          <a:stretch/>
        </p:blipFill>
        <p:spPr>
          <a:xfrm>
            <a:off x="9881937" y="3752165"/>
            <a:ext cx="753979" cy="646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871029-33F0-4C2D-8343-1CC8D514B7CE}"/>
              </a:ext>
            </a:extLst>
          </p:cNvPr>
          <p:cNvSpPr txBox="1"/>
          <p:nvPr/>
        </p:nvSpPr>
        <p:spPr>
          <a:xfrm>
            <a:off x="7900737" y="34290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we care about a low-dimensional z?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21C5A-AC0F-46B7-80AB-515B3EF144C6}"/>
              </a:ext>
            </a:extLst>
          </p:cNvPr>
          <p:cNvSpPr txBox="1"/>
          <p:nvPr/>
        </p:nvSpPr>
        <p:spPr>
          <a:xfrm>
            <a:off x="2053389" y="6033572"/>
            <a:ext cx="795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“Encoder” learns mapping from the data, </a:t>
            </a:r>
            <a:r>
              <a:rPr lang="en-US" i="1" dirty="0"/>
              <a:t>x</a:t>
            </a:r>
            <a:r>
              <a:rPr lang="en-US" dirty="0"/>
              <a:t>, to a low-dimensional latent space, </a:t>
            </a:r>
            <a:r>
              <a:rPr lang="en-US" i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1D93EC1-1567-4E8D-890F-F50C091B121D}"/>
                  </a:ext>
                </a:extLst>
              </p:cNvPr>
              <p:cNvSpPr/>
              <p:nvPr/>
            </p:nvSpPr>
            <p:spPr>
              <a:xfrm>
                <a:off x="3136231" y="2861914"/>
                <a:ext cx="561474" cy="2767263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1D93EC1-1567-4E8D-890F-F50C091B1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231" y="2861914"/>
                <a:ext cx="561474" cy="276726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9AAEAD2-7F47-4E5B-9D1D-4778B8E4DC13}"/>
              </a:ext>
            </a:extLst>
          </p:cNvPr>
          <p:cNvSpPr/>
          <p:nvPr/>
        </p:nvSpPr>
        <p:spPr>
          <a:xfrm>
            <a:off x="3992483" y="3316942"/>
            <a:ext cx="537409" cy="1868892"/>
          </a:xfrm>
          <a:prstGeom prst="roundRect">
            <a:avLst/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3AC7693-BB95-46BF-ABCC-8B17F3F2A4FD}"/>
                  </a:ext>
                </a:extLst>
              </p:cNvPr>
              <p:cNvSpPr/>
              <p:nvPr/>
            </p:nvSpPr>
            <p:spPr>
              <a:xfrm>
                <a:off x="6531144" y="3788968"/>
                <a:ext cx="531392" cy="876234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3AC7693-BB95-46BF-ABCC-8B17F3F2A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44" y="3788968"/>
                <a:ext cx="531392" cy="87623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281667F-A7A2-4F85-BA1D-FC409B0EB6D1}"/>
              </a:ext>
            </a:extLst>
          </p:cNvPr>
          <p:cNvSpPr/>
          <p:nvPr/>
        </p:nvSpPr>
        <p:spPr>
          <a:xfrm>
            <a:off x="4830684" y="3592465"/>
            <a:ext cx="537409" cy="1293460"/>
          </a:xfrm>
          <a:prstGeom prst="roundRect">
            <a:avLst/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D9E970-74C1-4D91-8135-FF6B30D1F451}"/>
              </a:ext>
            </a:extLst>
          </p:cNvPr>
          <p:cNvSpPr/>
          <p:nvPr/>
        </p:nvSpPr>
        <p:spPr>
          <a:xfrm>
            <a:off x="5668885" y="3752165"/>
            <a:ext cx="531392" cy="938342"/>
          </a:xfrm>
          <a:prstGeom prst="roundRect">
            <a:avLst/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F884E8-8C0F-4B96-9085-D1ED4D7C5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467" y="3120007"/>
            <a:ext cx="22193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51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27B9-1452-4901-ADDF-8FA229D2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Autoencoders: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AEF5E-7743-4797-88D7-86EA545DD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97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How can we learn this latent space?</a:t>
            </a:r>
          </a:p>
          <a:p>
            <a:pPr marL="0" indent="0" algn="ctr">
              <a:buNone/>
            </a:pPr>
            <a:r>
              <a:rPr lang="en-US" sz="2400" dirty="0"/>
              <a:t>Trian the model to use these features to </a:t>
            </a:r>
            <a:r>
              <a:rPr lang="en-US" sz="2400" b="1" dirty="0"/>
              <a:t>reconstruct the original data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E0BB5C-5FC8-41D1-B943-24A4B492FC04}"/>
                  </a:ext>
                </a:extLst>
              </p:cNvPr>
              <p:cNvSpPr txBox="1"/>
              <p:nvPr/>
            </p:nvSpPr>
            <p:spPr>
              <a:xfrm>
                <a:off x="2053389" y="6033572"/>
                <a:ext cx="7956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“Decoder” learns mapping back from latent, </a:t>
                </a:r>
                <a:r>
                  <a:rPr lang="en-US" i="1" dirty="0"/>
                  <a:t>z</a:t>
                </a:r>
                <a:r>
                  <a:rPr lang="en-US" dirty="0"/>
                  <a:t>, to a reconstructed observation,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E0BB5C-5FC8-41D1-B943-24A4B492F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389" y="6033572"/>
                <a:ext cx="7956025" cy="369332"/>
              </a:xfrm>
              <a:prstGeom prst="rect">
                <a:avLst/>
              </a:prstGeom>
              <a:blipFill>
                <a:blip r:embed="rId2"/>
                <a:stretch>
                  <a:fillRect l="-69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2767F43-4E78-4A86-8AFB-BC0C52BBC6EA}"/>
                  </a:ext>
                </a:extLst>
              </p:cNvPr>
              <p:cNvSpPr/>
              <p:nvPr/>
            </p:nvSpPr>
            <p:spPr>
              <a:xfrm>
                <a:off x="2486526" y="2949471"/>
                <a:ext cx="561474" cy="2767263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2767F43-4E78-4A86-8AFB-BC0C52BBC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526" y="2949471"/>
                <a:ext cx="561474" cy="276726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18B92C-AA42-4793-B717-48EB355990A0}"/>
              </a:ext>
            </a:extLst>
          </p:cNvPr>
          <p:cNvSpPr/>
          <p:nvPr/>
        </p:nvSpPr>
        <p:spPr>
          <a:xfrm>
            <a:off x="3342778" y="3404499"/>
            <a:ext cx="537409" cy="1868892"/>
          </a:xfrm>
          <a:prstGeom prst="roundRect">
            <a:avLst/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296CC38-5F7A-4481-996E-C67561EEC69E}"/>
                  </a:ext>
                </a:extLst>
              </p:cNvPr>
              <p:cNvSpPr/>
              <p:nvPr/>
            </p:nvSpPr>
            <p:spPr>
              <a:xfrm>
                <a:off x="5881439" y="3876525"/>
                <a:ext cx="531392" cy="876234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296CC38-5F7A-4481-996E-C67561EEC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439" y="3876525"/>
                <a:ext cx="531392" cy="87623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88C00C2-5EF0-45A5-8A3E-2D2226400473}"/>
              </a:ext>
            </a:extLst>
          </p:cNvPr>
          <p:cNvSpPr/>
          <p:nvPr/>
        </p:nvSpPr>
        <p:spPr>
          <a:xfrm>
            <a:off x="4180979" y="3680022"/>
            <a:ext cx="537409" cy="1293460"/>
          </a:xfrm>
          <a:prstGeom prst="roundRect">
            <a:avLst/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9D7C159-E0EB-42BC-AEFF-94A18BB342FB}"/>
              </a:ext>
            </a:extLst>
          </p:cNvPr>
          <p:cNvSpPr/>
          <p:nvPr/>
        </p:nvSpPr>
        <p:spPr>
          <a:xfrm>
            <a:off x="5019180" y="3839722"/>
            <a:ext cx="531392" cy="938342"/>
          </a:xfrm>
          <a:prstGeom prst="roundRect">
            <a:avLst/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541670-8BF5-4B44-9613-A8F564262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0419" y="3382813"/>
            <a:ext cx="1756611" cy="1852159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31118E-4D95-4F3E-9719-10D91CDC5120}"/>
              </a:ext>
            </a:extLst>
          </p:cNvPr>
          <p:cNvSpPr/>
          <p:nvPr/>
        </p:nvSpPr>
        <p:spPr>
          <a:xfrm>
            <a:off x="6743698" y="3877066"/>
            <a:ext cx="531392" cy="938342"/>
          </a:xfrm>
          <a:prstGeom prst="roundRect">
            <a:avLst/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CADA819-2809-44B0-A5CF-8B9BEC2AFEE2}"/>
              </a:ext>
            </a:extLst>
          </p:cNvPr>
          <p:cNvSpPr/>
          <p:nvPr/>
        </p:nvSpPr>
        <p:spPr>
          <a:xfrm>
            <a:off x="7605957" y="3686372"/>
            <a:ext cx="537409" cy="1293460"/>
          </a:xfrm>
          <a:prstGeom prst="roundRect">
            <a:avLst/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0ACAA24-347E-4EEC-8B8B-0F4E40EA6CBB}"/>
              </a:ext>
            </a:extLst>
          </p:cNvPr>
          <p:cNvSpPr/>
          <p:nvPr/>
        </p:nvSpPr>
        <p:spPr>
          <a:xfrm>
            <a:off x="8468216" y="3398656"/>
            <a:ext cx="537409" cy="1868892"/>
          </a:xfrm>
          <a:prstGeom prst="roundRect">
            <a:avLst/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D34378E-E177-428C-B8C6-643487F2B2E4}"/>
                  </a:ext>
                </a:extLst>
              </p:cNvPr>
              <p:cNvSpPr/>
              <p:nvPr/>
            </p:nvSpPr>
            <p:spPr>
              <a:xfrm>
                <a:off x="9294386" y="2928084"/>
                <a:ext cx="561474" cy="2767263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D34378E-E177-428C-B8C6-643487F2B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386" y="2928084"/>
                <a:ext cx="561474" cy="276726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8B776FF6-C095-451F-83DF-CDEB9A0F2E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970" y="3448850"/>
            <a:ext cx="1783366" cy="17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4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95D1EE-51ED-49E5-9A2D-CFD21A34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Autoencoders: background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BDC7ED-7074-4E62-B115-C7AEA054E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97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How can we learn this latent space?</a:t>
            </a:r>
          </a:p>
          <a:p>
            <a:pPr marL="0" indent="0" algn="ctr">
              <a:buNone/>
            </a:pPr>
            <a:r>
              <a:rPr lang="en-US" sz="2400" dirty="0"/>
              <a:t>Trian the model to use these features to </a:t>
            </a:r>
            <a:r>
              <a:rPr lang="en-US" sz="2400" b="1" dirty="0"/>
              <a:t>reconstruct the original data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421911C-D0A9-4A7F-960E-F8B19C701B09}"/>
                  </a:ext>
                </a:extLst>
              </p:cNvPr>
              <p:cNvSpPr/>
              <p:nvPr/>
            </p:nvSpPr>
            <p:spPr>
              <a:xfrm>
                <a:off x="2486526" y="2949471"/>
                <a:ext cx="561474" cy="2767263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421911C-D0A9-4A7F-960E-F8B19C701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526" y="2949471"/>
                <a:ext cx="561474" cy="276726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F9918EA-0634-4AD2-A5A3-8DC23406EA41}"/>
              </a:ext>
            </a:extLst>
          </p:cNvPr>
          <p:cNvSpPr/>
          <p:nvPr/>
        </p:nvSpPr>
        <p:spPr>
          <a:xfrm>
            <a:off x="3342778" y="3404499"/>
            <a:ext cx="537409" cy="1868892"/>
          </a:xfrm>
          <a:prstGeom prst="roundRect">
            <a:avLst/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4703E89-7A0D-41F8-A94E-B1ED729BDE7A}"/>
                  </a:ext>
                </a:extLst>
              </p:cNvPr>
              <p:cNvSpPr/>
              <p:nvPr/>
            </p:nvSpPr>
            <p:spPr>
              <a:xfrm>
                <a:off x="5881439" y="3876525"/>
                <a:ext cx="531392" cy="876234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4703E89-7A0D-41F8-A94E-B1ED729BDE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439" y="3876525"/>
                <a:ext cx="531392" cy="87623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FAF2E6-72E5-410F-AD0A-54A332232CAC}"/>
              </a:ext>
            </a:extLst>
          </p:cNvPr>
          <p:cNvSpPr/>
          <p:nvPr/>
        </p:nvSpPr>
        <p:spPr>
          <a:xfrm>
            <a:off x="4180979" y="3680022"/>
            <a:ext cx="537409" cy="1293460"/>
          </a:xfrm>
          <a:prstGeom prst="roundRect">
            <a:avLst/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3516CD-675C-400C-A619-A3F01723C1E6}"/>
              </a:ext>
            </a:extLst>
          </p:cNvPr>
          <p:cNvSpPr/>
          <p:nvPr/>
        </p:nvSpPr>
        <p:spPr>
          <a:xfrm>
            <a:off x="5019180" y="3839722"/>
            <a:ext cx="531392" cy="938342"/>
          </a:xfrm>
          <a:prstGeom prst="roundRect">
            <a:avLst/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8DA528-5B2E-43B8-AC4E-1E43F3768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0419" y="3382813"/>
            <a:ext cx="1756611" cy="185215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D9D9F8-4EA8-480A-82B5-55BDEE7678DA}"/>
              </a:ext>
            </a:extLst>
          </p:cNvPr>
          <p:cNvSpPr/>
          <p:nvPr/>
        </p:nvSpPr>
        <p:spPr>
          <a:xfrm>
            <a:off x="6743698" y="3877066"/>
            <a:ext cx="531392" cy="938342"/>
          </a:xfrm>
          <a:prstGeom prst="roundRect">
            <a:avLst/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F95E73-9614-4BA0-8537-59DE7E34A1A3}"/>
              </a:ext>
            </a:extLst>
          </p:cNvPr>
          <p:cNvSpPr/>
          <p:nvPr/>
        </p:nvSpPr>
        <p:spPr>
          <a:xfrm>
            <a:off x="7605957" y="3686372"/>
            <a:ext cx="537409" cy="1293460"/>
          </a:xfrm>
          <a:prstGeom prst="roundRect">
            <a:avLst/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8264040-39F6-4F35-B72B-1E60FA9DF390}"/>
              </a:ext>
            </a:extLst>
          </p:cNvPr>
          <p:cNvSpPr/>
          <p:nvPr/>
        </p:nvSpPr>
        <p:spPr>
          <a:xfrm>
            <a:off x="8468216" y="3398656"/>
            <a:ext cx="537409" cy="1868892"/>
          </a:xfrm>
          <a:prstGeom prst="roundRect">
            <a:avLst/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D7EB4BA-F786-41D4-85A3-4E3056AD7E55}"/>
                  </a:ext>
                </a:extLst>
              </p:cNvPr>
              <p:cNvSpPr/>
              <p:nvPr/>
            </p:nvSpPr>
            <p:spPr>
              <a:xfrm>
                <a:off x="9294386" y="2928084"/>
                <a:ext cx="561474" cy="2767263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D7EB4BA-F786-41D4-85A3-4E3056AD7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386" y="2928084"/>
                <a:ext cx="561474" cy="276726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D4814B-B71D-4D0B-86A3-43CD5D9FA60D}"/>
              </a:ext>
            </a:extLst>
          </p:cNvPr>
          <p:cNvCxnSpPr>
            <a:cxnSpLocks/>
          </p:cNvCxnSpPr>
          <p:nvPr/>
        </p:nvCxnSpPr>
        <p:spPr>
          <a:xfrm flipV="1">
            <a:off x="10948724" y="5398765"/>
            <a:ext cx="0" cy="833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AFA13FB-4E73-47A3-814B-33CF43C03B92}"/>
              </a:ext>
            </a:extLst>
          </p:cNvPr>
          <p:cNvCxnSpPr>
            <a:cxnSpLocks/>
          </p:cNvCxnSpPr>
          <p:nvPr/>
        </p:nvCxnSpPr>
        <p:spPr>
          <a:xfrm>
            <a:off x="1279356" y="5470358"/>
            <a:ext cx="0" cy="76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DA7137C-0B20-4DEF-9FA5-AB811F1EF0FA}"/>
              </a:ext>
            </a:extLst>
          </p:cNvPr>
          <p:cNvCxnSpPr>
            <a:cxnSpLocks/>
          </p:cNvCxnSpPr>
          <p:nvPr/>
        </p:nvCxnSpPr>
        <p:spPr>
          <a:xfrm flipH="1">
            <a:off x="1279356" y="6232358"/>
            <a:ext cx="966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96BB0B9-0169-4BFD-B606-BB476540F7AA}"/>
              </a:ext>
            </a:extLst>
          </p:cNvPr>
          <p:cNvSpPr txBox="1"/>
          <p:nvPr/>
        </p:nvSpPr>
        <p:spPr>
          <a:xfrm>
            <a:off x="9821275" y="6256068"/>
            <a:ext cx="2254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Loss function doesn’t use any 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8970CFB-A05D-468B-AF5B-898D75892C9F}"/>
                  </a:ext>
                </a:extLst>
              </p:cNvPr>
              <p:cNvSpPr txBox="1"/>
              <p:nvPr/>
            </p:nvSpPr>
            <p:spPr>
              <a:xfrm>
                <a:off x="4796589" y="6312568"/>
                <a:ext cx="2719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8970CFB-A05D-468B-AF5B-898D75892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589" y="6312568"/>
                <a:ext cx="2719137" cy="369332"/>
              </a:xfrm>
              <a:prstGeom prst="rect">
                <a:avLst/>
              </a:prstGeom>
              <a:blipFill>
                <a:blip r:embed="rId7"/>
                <a:stretch>
                  <a:fillRect t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713CE348-A637-4E65-96B9-D3A210FACF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970" y="3448850"/>
            <a:ext cx="1783366" cy="17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65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390732-0F00-48E7-ACDF-B31B09AFE2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Autoencoders: background</a:t>
            </a:r>
            <a:endParaRPr lang="en-US" dirty="0"/>
          </a:p>
        </p:txBody>
      </p:sp>
      <p:sp>
        <p:nvSpPr>
          <p:cNvPr id="41" name="Trapezoid 40">
            <a:extLst>
              <a:ext uri="{FF2B5EF4-FFF2-40B4-BE49-F238E27FC236}">
                <a16:creationId xmlns:a16="http://schemas.microsoft.com/office/drawing/2014/main" id="{0C0B2359-3819-42CC-BC0C-C14E00844DD1}"/>
              </a:ext>
            </a:extLst>
          </p:cNvPr>
          <p:cNvSpPr/>
          <p:nvPr/>
        </p:nvSpPr>
        <p:spPr>
          <a:xfrm rot="16200000">
            <a:off x="6894194" y="3242143"/>
            <a:ext cx="1886758" cy="2199784"/>
          </a:xfrm>
          <a:prstGeom prst="trapezoid">
            <a:avLst>
              <a:gd name="adj" fmla="val 30653"/>
            </a:avLst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08F10C-A92D-48F0-B5FA-5EF66395A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97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How can we learn this latent space?</a:t>
            </a:r>
          </a:p>
          <a:p>
            <a:pPr marL="0" indent="0" algn="ctr">
              <a:buNone/>
            </a:pPr>
            <a:r>
              <a:rPr lang="en-US" sz="2400" dirty="0"/>
              <a:t>Trian the model to use these features to </a:t>
            </a:r>
            <a:r>
              <a:rPr lang="en-US" sz="2400" b="1" dirty="0"/>
              <a:t>reconstruct the original data</a:t>
            </a:r>
            <a:endParaRPr lang="en-US" sz="2400" dirty="0"/>
          </a:p>
        </p:txBody>
      </p:sp>
      <p:sp>
        <p:nvSpPr>
          <p:cNvPr id="39" name="Trapezoid 38">
            <a:extLst>
              <a:ext uri="{FF2B5EF4-FFF2-40B4-BE49-F238E27FC236}">
                <a16:creationId xmlns:a16="http://schemas.microsoft.com/office/drawing/2014/main" id="{8F42DE17-9A29-4CF4-860B-80B4F8E78F41}"/>
              </a:ext>
            </a:extLst>
          </p:cNvPr>
          <p:cNvSpPr/>
          <p:nvPr/>
        </p:nvSpPr>
        <p:spPr>
          <a:xfrm rot="5400000">
            <a:off x="3507300" y="3224279"/>
            <a:ext cx="1886758" cy="2199784"/>
          </a:xfrm>
          <a:prstGeom prst="trapezoid">
            <a:avLst>
              <a:gd name="adj" fmla="val 30653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8CC30DD-8EE5-4407-972E-732495382A14}"/>
                  </a:ext>
                </a:extLst>
              </p:cNvPr>
              <p:cNvSpPr/>
              <p:nvPr/>
            </p:nvSpPr>
            <p:spPr>
              <a:xfrm>
                <a:off x="2486526" y="2949471"/>
                <a:ext cx="561474" cy="2767263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8CC30DD-8EE5-4407-972E-732495382A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526" y="2949471"/>
                <a:ext cx="561474" cy="276726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87141C-872F-48E3-B175-19BA86057B54}"/>
                  </a:ext>
                </a:extLst>
              </p:cNvPr>
              <p:cNvSpPr/>
              <p:nvPr/>
            </p:nvSpPr>
            <p:spPr>
              <a:xfrm>
                <a:off x="5881439" y="3876525"/>
                <a:ext cx="531392" cy="876234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87141C-872F-48E3-B175-19BA86057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439" y="3876525"/>
                <a:ext cx="531392" cy="87623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4745652-0036-4DAC-ACE2-A6F29491F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0419" y="3382813"/>
            <a:ext cx="1756611" cy="1852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C35026A4-BCD1-41FD-8968-2410752FD308}"/>
                  </a:ext>
                </a:extLst>
              </p:cNvPr>
              <p:cNvSpPr/>
              <p:nvPr/>
            </p:nvSpPr>
            <p:spPr>
              <a:xfrm>
                <a:off x="9294386" y="2928084"/>
                <a:ext cx="561474" cy="2767263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C35026A4-BCD1-41FD-8968-2410752FD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386" y="2928084"/>
                <a:ext cx="561474" cy="276726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6AF265-12F2-4799-99E8-D87BAB074348}"/>
              </a:ext>
            </a:extLst>
          </p:cNvPr>
          <p:cNvCxnSpPr>
            <a:cxnSpLocks/>
          </p:cNvCxnSpPr>
          <p:nvPr/>
        </p:nvCxnSpPr>
        <p:spPr>
          <a:xfrm flipV="1">
            <a:off x="10948724" y="5398765"/>
            <a:ext cx="0" cy="833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F531D0-37CE-4CF4-B5EC-2E084A299E9F}"/>
              </a:ext>
            </a:extLst>
          </p:cNvPr>
          <p:cNvCxnSpPr>
            <a:cxnSpLocks/>
          </p:cNvCxnSpPr>
          <p:nvPr/>
        </p:nvCxnSpPr>
        <p:spPr>
          <a:xfrm>
            <a:off x="1279356" y="5470358"/>
            <a:ext cx="0" cy="76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691850-EB3A-4365-AB1F-A22A23B01D32}"/>
              </a:ext>
            </a:extLst>
          </p:cNvPr>
          <p:cNvCxnSpPr>
            <a:cxnSpLocks/>
          </p:cNvCxnSpPr>
          <p:nvPr/>
        </p:nvCxnSpPr>
        <p:spPr>
          <a:xfrm flipH="1">
            <a:off x="1279356" y="6232358"/>
            <a:ext cx="966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FBD6812-541A-4C43-8B39-F8740A07819A}"/>
              </a:ext>
            </a:extLst>
          </p:cNvPr>
          <p:cNvSpPr txBox="1"/>
          <p:nvPr/>
        </p:nvSpPr>
        <p:spPr>
          <a:xfrm>
            <a:off x="9821275" y="6256068"/>
            <a:ext cx="2254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Loss function doesn’t use any 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1C9D5-DBE5-40FE-8F88-6ADE2B8BBDE2}"/>
                  </a:ext>
                </a:extLst>
              </p:cNvPr>
              <p:cNvSpPr txBox="1"/>
              <p:nvPr/>
            </p:nvSpPr>
            <p:spPr>
              <a:xfrm>
                <a:off x="4796589" y="6312568"/>
                <a:ext cx="2719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1C9D5-DBE5-40FE-8F88-6ADE2B8BB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589" y="6312568"/>
                <a:ext cx="2719137" cy="369332"/>
              </a:xfrm>
              <a:prstGeom prst="rect">
                <a:avLst/>
              </a:prstGeom>
              <a:blipFill>
                <a:blip r:embed="rId7"/>
                <a:stretch>
                  <a:fillRect t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2E6CEAD9-772F-43BA-AD10-8C9CB892C1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970" y="3448850"/>
            <a:ext cx="1783366" cy="17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24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FD5D-6F10-4B5B-8684-25E14074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Dimensionality of latent space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reconstruction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4A10-728C-4E11-BFB7-A71813421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394" y="2002088"/>
            <a:ext cx="6557211" cy="789238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2400" dirty="0"/>
              <a:t>Autoencoding is a form of compression. </a:t>
            </a:r>
          </a:p>
          <a:p>
            <a:pPr marL="0" indent="0" algn="ctr">
              <a:buNone/>
            </a:pPr>
            <a:r>
              <a:rPr lang="en-US" sz="2400" dirty="0"/>
              <a:t>Smaller latent space will force a larger training bottleneck.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2ABFC-4E66-4FD1-B113-3691E02E7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4" r="66279"/>
          <a:stretch/>
        </p:blipFill>
        <p:spPr>
          <a:xfrm>
            <a:off x="1267326" y="3429000"/>
            <a:ext cx="3256548" cy="3063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C360AD-89A2-4545-A2D1-C702DBA55F8A}"/>
              </a:ext>
            </a:extLst>
          </p:cNvPr>
          <p:cNvSpPr txBox="1"/>
          <p:nvPr/>
        </p:nvSpPr>
        <p:spPr>
          <a:xfrm>
            <a:off x="1830804" y="3059668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2D latent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99787-A95C-42D9-B53B-F5CE3A72BA1A}"/>
              </a:ext>
            </a:extLst>
          </p:cNvPr>
          <p:cNvSpPr txBox="1"/>
          <p:nvPr/>
        </p:nvSpPr>
        <p:spPr>
          <a:xfrm>
            <a:off x="8183478" y="3062984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Ground Truth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690DB-4506-4DDA-B343-8A414A9571F0}"/>
              </a:ext>
            </a:extLst>
          </p:cNvPr>
          <p:cNvSpPr txBox="1"/>
          <p:nvPr/>
        </p:nvSpPr>
        <p:spPr>
          <a:xfrm>
            <a:off x="5109409" y="3059668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3D latent space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8A9767-358C-4198-A8F6-4665453B1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79" t="3574"/>
          <a:stretch/>
        </p:blipFill>
        <p:spPr>
          <a:xfrm>
            <a:off x="7668122" y="3429000"/>
            <a:ext cx="3256551" cy="3063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FEBC70-B716-4BD2-A7E2-D930CC492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21" t="3574" r="33721"/>
          <a:stretch/>
        </p:blipFill>
        <p:spPr>
          <a:xfrm>
            <a:off x="4523874" y="3429000"/>
            <a:ext cx="3144248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07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36F3D-D282-4FDE-BD11-7BA793D96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Autoencoders for 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35ADC-ADBA-46FA-8EF6-20F818905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Bottleneck hidden layer </a:t>
            </a:r>
            <a:r>
              <a:rPr lang="en-US" dirty="0"/>
              <a:t>forces network to learn a compressed latent representation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Reconstruction loss </a:t>
            </a:r>
            <a:r>
              <a:rPr lang="en-US" dirty="0"/>
              <a:t>forces the latent representation to capture (or encode) as much “information” about the data as possible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Autoencoding</a:t>
            </a:r>
            <a:r>
              <a:rPr lang="en-US" dirty="0"/>
              <a:t> = </a:t>
            </a:r>
            <a:r>
              <a:rPr lang="en-US" b="1" dirty="0"/>
              <a:t>Auto</a:t>
            </a:r>
            <a:r>
              <a:rPr lang="en-US" dirty="0"/>
              <a:t>matically </a:t>
            </a:r>
            <a:r>
              <a:rPr lang="en-US" b="1" dirty="0"/>
              <a:t>encoding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245708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ADAE6-D177-4D95-B458-1D9531088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Variational Autoencoders (VAEs)</a:t>
            </a:r>
          </a:p>
        </p:txBody>
      </p:sp>
    </p:spTree>
    <p:extLst>
      <p:ext uri="{BB962C8B-B14F-4D97-AF65-F5344CB8AC3E}">
        <p14:creationId xmlns:p14="http://schemas.microsoft.com/office/powerpoint/2010/main" val="1167754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8EF46-46F9-44E0-A073-F19DE240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Traditional autoencoders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AC00D215-760C-4C87-8D95-DC4AD48CFA2E}"/>
              </a:ext>
            </a:extLst>
          </p:cNvPr>
          <p:cNvSpPr/>
          <p:nvPr/>
        </p:nvSpPr>
        <p:spPr>
          <a:xfrm rot="16200000">
            <a:off x="6894194" y="3242143"/>
            <a:ext cx="1886758" cy="2199784"/>
          </a:xfrm>
          <a:prstGeom prst="trapezoid">
            <a:avLst>
              <a:gd name="adj" fmla="val 30653"/>
            </a:avLst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DD265E39-18DC-4470-85A4-BAC82CE12CBC}"/>
              </a:ext>
            </a:extLst>
          </p:cNvPr>
          <p:cNvSpPr/>
          <p:nvPr/>
        </p:nvSpPr>
        <p:spPr>
          <a:xfrm rot="5400000">
            <a:off x="3507300" y="3224279"/>
            <a:ext cx="1886758" cy="2199784"/>
          </a:xfrm>
          <a:prstGeom prst="trapezoid">
            <a:avLst>
              <a:gd name="adj" fmla="val 30653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A4BC9B5-E873-42CC-AC82-2EFECFC32691}"/>
                  </a:ext>
                </a:extLst>
              </p:cNvPr>
              <p:cNvSpPr/>
              <p:nvPr/>
            </p:nvSpPr>
            <p:spPr>
              <a:xfrm>
                <a:off x="2486526" y="2949471"/>
                <a:ext cx="561474" cy="2767263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A4BC9B5-E873-42CC-AC82-2EFECFC32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526" y="2949471"/>
                <a:ext cx="561474" cy="276726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A5E4105-C815-4873-AE08-2638B818B1A1}"/>
                  </a:ext>
                </a:extLst>
              </p:cNvPr>
              <p:cNvSpPr/>
              <p:nvPr/>
            </p:nvSpPr>
            <p:spPr>
              <a:xfrm>
                <a:off x="5881439" y="3876525"/>
                <a:ext cx="531392" cy="876234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A5E4105-C815-4873-AE08-2638B818B1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439" y="3876525"/>
                <a:ext cx="531392" cy="87623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0701F57-CFA0-4DD1-8864-66FB0F246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0419" y="3382813"/>
            <a:ext cx="1756611" cy="1852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C4B4670-DDAD-42F9-B92F-2799A2658B70}"/>
                  </a:ext>
                </a:extLst>
              </p:cNvPr>
              <p:cNvSpPr/>
              <p:nvPr/>
            </p:nvSpPr>
            <p:spPr>
              <a:xfrm>
                <a:off x="9294386" y="2928084"/>
                <a:ext cx="561474" cy="2767263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C4B4670-DDAD-42F9-B92F-2799A2658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386" y="2928084"/>
                <a:ext cx="561474" cy="276726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D3B8CC5-CE10-44A6-88A7-244560497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970" y="3448850"/>
            <a:ext cx="1783366" cy="17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94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DEBF7-AE3E-4028-B2D5-9236E81B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Which Face is fake?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C627D-AC4B-495A-BA6E-683D25E67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"/>
          <a:stretch/>
        </p:blipFill>
        <p:spPr>
          <a:xfrm>
            <a:off x="29633" y="1476375"/>
            <a:ext cx="12132733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07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9E403-7387-4117-9D1E-609B0A25D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97465"/>
            <a:ext cx="11353800" cy="1325563"/>
          </a:xfrm>
        </p:spPr>
        <p:txBody>
          <a:bodyPr/>
          <a:lstStyle/>
          <a:p>
            <a:pPr algn="ctr"/>
            <a:r>
              <a:rPr lang="en-US" dirty="0"/>
              <a:t>VAEs: key difference with traditional autoencoder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FA56ECDC-8202-4B23-BB25-5B37B2C88F38}"/>
              </a:ext>
            </a:extLst>
          </p:cNvPr>
          <p:cNvSpPr/>
          <p:nvPr/>
        </p:nvSpPr>
        <p:spPr>
          <a:xfrm rot="16200000">
            <a:off x="6973014" y="3320963"/>
            <a:ext cx="1886758" cy="2042143"/>
          </a:xfrm>
          <a:prstGeom prst="trapezoid">
            <a:avLst>
              <a:gd name="adj" fmla="val 30653"/>
            </a:avLst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D24B3917-F08E-4F14-83FC-B98935540B30}"/>
              </a:ext>
            </a:extLst>
          </p:cNvPr>
          <p:cNvSpPr/>
          <p:nvPr/>
        </p:nvSpPr>
        <p:spPr>
          <a:xfrm rot="5400000">
            <a:off x="3428481" y="3303098"/>
            <a:ext cx="1886758" cy="2042145"/>
          </a:xfrm>
          <a:prstGeom prst="trapezoid">
            <a:avLst>
              <a:gd name="adj" fmla="val 30653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93DCCC9-59E4-44F0-95E9-454AC01CCA79}"/>
                  </a:ext>
                </a:extLst>
              </p:cNvPr>
              <p:cNvSpPr/>
              <p:nvPr/>
            </p:nvSpPr>
            <p:spPr>
              <a:xfrm>
                <a:off x="2486526" y="2949471"/>
                <a:ext cx="561474" cy="2767263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93DCCC9-59E4-44F0-95E9-454AC01CC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526" y="2949471"/>
                <a:ext cx="561474" cy="276726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1BC157B-783B-45A6-95A8-7E0C1383455B}"/>
                  </a:ext>
                </a:extLst>
              </p:cNvPr>
              <p:cNvSpPr/>
              <p:nvPr/>
            </p:nvSpPr>
            <p:spPr>
              <a:xfrm>
                <a:off x="6287489" y="3870775"/>
                <a:ext cx="531392" cy="876234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1BC157B-783B-45A6-95A8-7E0C138345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89" y="3870775"/>
                <a:ext cx="531392" cy="87623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B9D94B0-E966-4B86-A987-39E7B9F5D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0419" y="3382813"/>
            <a:ext cx="1756611" cy="1852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3475A64-8AA3-4369-B6C7-282F843BE7E0}"/>
                  </a:ext>
                </a:extLst>
              </p:cNvPr>
              <p:cNvSpPr/>
              <p:nvPr/>
            </p:nvSpPr>
            <p:spPr>
              <a:xfrm>
                <a:off x="9294386" y="2928084"/>
                <a:ext cx="561474" cy="2767263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3475A64-8AA3-4369-B6C7-282F843BE7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386" y="2928084"/>
                <a:ext cx="561474" cy="276726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F549019-7599-433B-908B-99D0832E5689}"/>
                  </a:ext>
                </a:extLst>
              </p:cNvPr>
              <p:cNvSpPr/>
              <p:nvPr/>
            </p:nvSpPr>
            <p:spPr>
              <a:xfrm>
                <a:off x="5478033" y="4308892"/>
                <a:ext cx="531392" cy="876234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F549019-7599-433B-908B-99D0832E5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033" y="4308892"/>
                <a:ext cx="531392" cy="87623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C47B53DC-93A6-40B3-9238-67B9565FA870}"/>
                  </a:ext>
                </a:extLst>
              </p:cNvPr>
              <p:cNvSpPr/>
              <p:nvPr/>
            </p:nvSpPr>
            <p:spPr>
              <a:xfrm>
                <a:off x="5484158" y="3380791"/>
                <a:ext cx="531392" cy="876234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C47B53DC-93A6-40B3-9238-67B9565FA8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158" y="3380791"/>
                <a:ext cx="531392" cy="87623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11D13DF-FCEA-4CC2-B3F6-7D0BA6E9AC63}"/>
              </a:ext>
            </a:extLst>
          </p:cNvPr>
          <p:cNvCxnSpPr>
            <a:cxnSpLocks/>
          </p:cNvCxnSpPr>
          <p:nvPr/>
        </p:nvCxnSpPr>
        <p:spPr>
          <a:xfrm>
            <a:off x="5987144" y="3870775"/>
            <a:ext cx="285562" cy="219060"/>
          </a:xfrm>
          <a:prstGeom prst="bentConnector3">
            <a:avLst>
              <a:gd name="adj1" fmla="val 50000"/>
            </a:avLst>
          </a:prstGeom>
          <a:ln>
            <a:solidFill>
              <a:srgbClr val="FFB3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EB16121-ABBE-41CF-9A54-ADFA7C113E84}"/>
              </a:ext>
            </a:extLst>
          </p:cNvPr>
          <p:cNvCxnSpPr>
            <a:stCxn id="19" idx="3"/>
          </p:cNvCxnSpPr>
          <p:nvPr/>
        </p:nvCxnSpPr>
        <p:spPr>
          <a:xfrm flipV="1">
            <a:off x="6009425" y="4497355"/>
            <a:ext cx="263281" cy="249654"/>
          </a:xfrm>
          <a:prstGeom prst="bentConnector3">
            <a:avLst/>
          </a:prstGeom>
          <a:ln>
            <a:solidFill>
              <a:srgbClr val="FFB3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8D53A85-D6CD-4D73-A0DC-5FA0C56778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970" y="3448850"/>
            <a:ext cx="1783366" cy="17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36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8BFB18-6E1F-4458-9656-7D2D3B2E8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97465"/>
            <a:ext cx="11353800" cy="1325563"/>
          </a:xfrm>
        </p:spPr>
        <p:txBody>
          <a:bodyPr/>
          <a:lstStyle/>
          <a:p>
            <a:pPr algn="ctr"/>
            <a:r>
              <a:rPr lang="en-US" dirty="0"/>
              <a:t>VAEs: key difference with traditional autoencoder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7C5B68F2-600A-4352-802E-F1C5F29351C9}"/>
              </a:ext>
            </a:extLst>
          </p:cNvPr>
          <p:cNvSpPr/>
          <p:nvPr/>
        </p:nvSpPr>
        <p:spPr>
          <a:xfrm rot="16200000">
            <a:off x="6918884" y="2854434"/>
            <a:ext cx="1886758" cy="2042143"/>
          </a:xfrm>
          <a:prstGeom prst="trapezoid">
            <a:avLst>
              <a:gd name="adj" fmla="val 30653"/>
            </a:avLst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FA0B55F3-08FC-4924-BFE4-D2E8C04ED52F}"/>
              </a:ext>
            </a:extLst>
          </p:cNvPr>
          <p:cNvSpPr/>
          <p:nvPr/>
        </p:nvSpPr>
        <p:spPr>
          <a:xfrm rot="5400000">
            <a:off x="3374351" y="2836569"/>
            <a:ext cx="1886758" cy="2042145"/>
          </a:xfrm>
          <a:prstGeom prst="trapezoid">
            <a:avLst>
              <a:gd name="adj" fmla="val 30653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D373B9B-4AD6-4E75-BA45-DD424F20DC41}"/>
                  </a:ext>
                </a:extLst>
              </p:cNvPr>
              <p:cNvSpPr/>
              <p:nvPr/>
            </p:nvSpPr>
            <p:spPr>
              <a:xfrm>
                <a:off x="2432396" y="2482942"/>
                <a:ext cx="561474" cy="2767263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D373B9B-4AD6-4E75-BA45-DD424F20D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396" y="2482942"/>
                <a:ext cx="561474" cy="276726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4DB3734-7A6C-4AB4-AE29-BD7269BBBF3D}"/>
                  </a:ext>
                </a:extLst>
              </p:cNvPr>
              <p:cNvSpPr/>
              <p:nvPr/>
            </p:nvSpPr>
            <p:spPr>
              <a:xfrm>
                <a:off x="6233359" y="3404246"/>
                <a:ext cx="531392" cy="876234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4DB3734-7A6C-4AB4-AE29-BD7269BBB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359" y="3404246"/>
                <a:ext cx="531392" cy="87623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DB45664-1EFD-410F-96BA-FFBAE6B63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289" y="2916284"/>
            <a:ext cx="1756611" cy="1852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3DBA7C6-E4C9-4E34-BBE6-AA70DF8C34E1}"/>
                  </a:ext>
                </a:extLst>
              </p:cNvPr>
              <p:cNvSpPr/>
              <p:nvPr/>
            </p:nvSpPr>
            <p:spPr>
              <a:xfrm>
                <a:off x="9240256" y="2461555"/>
                <a:ext cx="561474" cy="2767263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3DBA7C6-E4C9-4E34-BBE6-AA70DF8C3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256" y="2461555"/>
                <a:ext cx="561474" cy="276726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858FB8D-E3C4-4257-93BF-9EB6D80E5509}"/>
                  </a:ext>
                </a:extLst>
              </p:cNvPr>
              <p:cNvSpPr/>
              <p:nvPr/>
            </p:nvSpPr>
            <p:spPr>
              <a:xfrm>
                <a:off x="5423903" y="3842363"/>
                <a:ext cx="531392" cy="876234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858FB8D-E3C4-4257-93BF-9EB6D80E5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903" y="3842363"/>
                <a:ext cx="531392" cy="87623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ABB400A-3155-4A98-96EF-4C91D708B5E3}"/>
                  </a:ext>
                </a:extLst>
              </p:cNvPr>
              <p:cNvSpPr/>
              <p:nvPr/>
            </p:nvSpPr>
            <p:spPr>
              <a:xfrm>
                <a:off x="5430028" y="2914262"/>
                <a:ext cx="531392" cy="876234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ABB400A-3155-4A98-96EF-4C91D708B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028" y="2914262"/>
                <a:ext cx="531392" cy="87623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6B3635F-DB58-4288-A846-4151D5D7B15B}"/>
              </a:ext>
            </a:extLst>
          </p:cNvPr>
          <p:cNvCxnSpPr>
            <a:cxnSpLocks/>
          </p:cNvCxnSpPr>
          <p:nvPr/>
        </p:nvCxnSpPr>
        <p:spPr>
          <a:xfrm>
            <a:off x="5933014" y="3404246"/>
            <a:ext cx="285562" cy="219060"/>
          </a:xfrm>
          <a:prstGeom prst="bentConnector3">
            <a:avLst>
              <a:gd name="adj1" fmla="val 50000"/>
            </a:avLst>
          </a:prstGeom>
          <a:ln>
            <a:solidFill>
              <a:srgbClr val="FFB3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5C13AFD-A61F-4C00-AF46-4A92298D3E8C}"/>
              </a:ext>
            </a:extLst>
          </p:cNvPr>
          <p:cNvCxnSpPr>
            <a:stCxn id="13" idx="3"/>
          </p:cNvCxnSpPr>
          <p:nvPr/>
        </p:nvCxnSpPr>
        <p:spPr>
          <a:xfrm flipV="1">
            <a:off x="5955295" y="4030826"/>
            <a:ext cx="263281" cy="249654"/>
          </a:xfrm>
          <a:prstGeom prst="bentConnector3">
            <a:avLst/>
          </a:prstGeom>
          <a:ln>
            <a:solidFill>
              <a:srgbClr val="FFB3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55D8875-ACA3-4E8E-8F29-BFFB012374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15268" y="2288064"/>
            <a:ext cx="588826" cy="5598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E315C7-D81D-4612-8623-8722DA89F425}"/>
              </a:ext>
            </a:extLst>
          </p:cNvPr>
          <p:cNvSpPr txBox="1"/>
          <p:nvPr/>
        </p:nvSpPr>
        <p:spPr>
          <a:xfrm>
            <a:off x="4821115" y="1701900"/>
            <a:ext cx="758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mean vector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3954B9B-EC5C-43F2-BD3D-76D01F47238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09235" y="4848454"/>
            <a:ext cx="409933" cy="3507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6354EA0-30F2-4418-8214-6BBB789981E4}"/>
              </a:ext>
            </a:extLst>
          </p:cNvPr>
          <p:cNvSpPr txBox="1"/>
          <p:nvPr/>
        </p:nvSpPr>
        <p:spPr>
          <a:xfrm>
            <a:off x="4420110" y="5291005"/>
            <a:ext cx="1798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standard deviation vector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DC60B9-D938-404B-AFF2-0997A9B82825}"/>
              </a:ext>
            </a:extLst>
          </p:cNvPr>
          <p:cNvSpPr txBox="1"/>
          <p:nvPr/>
        </p:nvSpPr>
        <p:spPr>
          <a:xfrm>
            <a:off x="1781120" y="5795689"/>
            <a:ext cx="858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Variational autoencoders are a probabilistic twist on autoencoders.</a:t>
            </a:r>
          </a:p>
          <a:p>
            <a:pPr algn="ctr"/>
            <a:r>
              <a:rPr lang="en-US" dirty="0"/>
              <a:t>Sample from the mean and standard dev. to compute latent sample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C81DC68-0EE1-4EBF-8017-D7FFA7513C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966" y="3131489"/>
            <a:ext cx="1783366" cy="17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21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5890-D47C-482A-B933-9DFE72B5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VAE optimization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24EF06BE-8653-4501-9E1C-2FC8DE3D47DB}"/>
              </a:ext>
            </a:extLst>
          </p:cNvPr>
          <p:cNvSpPr/>
          <p:nvPr/>
        </p:nvSpPr>
        <p:spPr>
          <a:xfrm rot="16200000">
            <a:off x="6982345" y="2275934"/>
            <a:ext cx="1886758" cy="2042143"/>
          </a:xfrm>
          <a:prstGeom prst="trapezoid">
            <a:avLst>
              <a:gd name="adj" fmla="val 30653"/>
            </a:avLst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C0766275-9152-4D71-BDFF-E55CC783334E}"/>
              </a:ext>
            </a:extLst>
          </p:cNvPr>
          <p:cNvSpPr/>
          <p:nvPr/>
        </p:nvSpPr>
        <p:spPr>
          <a:xfrm rot="5400000">
            <a:off x="3437812" y="2258069"/>
            <a:ext cx="1886758" cy="2042145"/>
          </a:xfrm>
          <a:prstGeom prst="trapezoid">
            <a:avLst>
              <a:gd name="adj" fmla="val 30653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429C244-A465-4B72-888F-645D375CDAEA}"/>
                  </a:ext>
                </a:extLst>
              </p:cNvPr>
              <p:cNvSpPr/>
              <p:nvPr/>
            </p:nvSpPr>
            <p:spPr>
              <a:xfrm>
                <a:off x="2495857" y="1904442"/>
                <a:ext cx="561474" cy="2767263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429C244-A465-4B72-888F-645D375CD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857" y="1904442"/>
                <a:ext cx="561474" cy="276726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6AE1E68-F200-4B73-B89B-E80FF67A2E8F}"/>
                  </a:ext>
                </a:extLst>
              </p:cNvPr>
              <p:cNvSpPr/>
              <p:nvPr/>
            </p:nvSpPr>
            <p:spPr>
              <a:xfrm>
                <a:off x="6296820" y="2825746"/>
                <a:ext cx="531392" cy="876234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6AE1E68-F200-4B73-B89B-E80FF67A2E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820" y="2825746"/>
                <a:ext cx="531392" cy="87623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06D19D7-1937-487F-B3AA-3CB077906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750" y="2337784"/>
            <a:ext cx="1756611" cy="1852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7F2EEA2-D02A-4B9E-8AE3-116C5B62542D}"/>
                  </a:ext>
                </a:extLst>
              </p:cNvPr>
              <p:cNvSpPr/>
              <p:nvPr/>
            </p:nvSpPr>
            <p:spPr>
              <a:xfrm>
                <a:off x="9303717" y="1883055"/>
                <a:ext cx="561474" cy="2767263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7F2EEA2-D02A-4B9E-8AE3-116C5B6254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717" y="1883055"/>
                <a:ext cx="561474" cy="276726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39174AD-BFB4-4E86-B9C2-673EE7E4CCDE}"/>
                  </a:ext>
                </a:extLst>
              </p:cNvPr>
              <p:cNvSpPr/>
              <p:nvPr/>
            </p:nvSpPr>
            <p:spPr>
              <a:xfrm>
                <a:off x="5487364" y="3263863"/>
                <a:ext cx="531392" cy="876234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39174AD-BFB4-4E86-B9C2-673EE7E4C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364" y="3263863"/>
                <a:ext cx="531392" cy="87623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FFC7E42-8B4E-40FD-8FA5-B69C3DEE70ED}"/>
                  </a:ext>
                </a:extLst>
              </p:cNvPr>
              <p:cNvSpPr/>
              <p:nvPr/>
            </p:nvSpPr>
            <p:spPr>
              <a:xfrm>
                <a:off x="5493489" y="2335762"/>
                <a:ext cx="531392" cy="876234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FFC7E42-8B4E-40FD-8FA5-B69C3DEE7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89" y="2335762"/>
                <a:ext cx="531392" cy="87623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C2BB284-8333-4FE9-BF32-563C8921D66D}"/>
              </a:ext>
            </a:extLst>
          </p:cNvPr>
          <p:cNvCxnSpPr>
            <a:cxnSpLocks/>
          </p:cNvCxnSpPr>
          <p:nvPr/>
        </p:nvCxnSpPr>
        <p:spPr>
          <a:xfrm>
            <a:off x="5996475" y="2825746"/>
            <a:ext cx="285562" cy="219060"/>
          </a:xfrm>
          <a:prstGeom prst="bentConnector3">
            <a:avLst>
              <a:gd name="adj1" fmla="val 50000"/>
            </a:avLst>
          </a:prstGeom>
          <a:ln>
            <a:solidFill>
              <a:srgbClr val="FFB3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D14E8B1-691E-4CB4-B2F7-2FC3A4F45C0F}"/>
              </a:ext>
            </a:extLst>
          </p:cNvPr>
          <p:cNvCxnSpPr>
            <a:stCxn id="11" idx="3"/>
          </p:cNvCxnSpPr>
          <p:nvPr/>
        </p:nvCxnSpPr>
        <p:spPr>
          <a:xfrm flipV="1">
            <a:off x="6018756" y="3452326"/>
            <a:ext cx="263281" cy="249654"/>
          </a:xfrm>
          <a:prstGeom prst="bentConnector3">
            <a:avLst/>
          </a:prstGeom>
          <a:ln>
            <a:solidFill>
              <a:srgbClr val="FFB3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F5F775-778D-4AEF-A240-7D238B93C435}"/>
                  </a:ext>
                </a:extLst>
              </p:cNvPr>
              <p:cNvSpPr txBox="1"/>
              <p:nvPr/>
            </p:nvSpPr>
            <p:spPr>
              <a:xfrm>
                <a:off x="2995637" y="5288506"/>
                <a:ext cx="3023119" cy="39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Encoder computes: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F5F775-778D-4AEF-A240-7D238B93C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637" y="5288506"/>
                <a:ext cx="3023119" cy="394082"/>
              </a:xfrm>
              <a:prstGeom prst="rect">
                <a:avLst/>
              </a:prstGeom>
              <a:blipFill>
                <a:blip r:embed="rId9"/>
                <a:stretch>
                  <a:fillRect l="-1613" t="-112500" b="-17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AE3420-2D6B-46DB-A8F5-DEC0FE449B24}"/>
                  </a:ext>
                </a:extLst>
              </p:cNvPr>
              <p:cNvSpPr txBox="1"/>
              <p:nvPr/>
            </p:nvSpPr>
            <p:spPr>
              <a:xfrm>
                <a:off x="6965346" y="5300881"/>
                <a:ext cx="2864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Decoder computes: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AE3420-2D6B-46DB-A8F5-DEC0FE449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346" y="5300881"/>
                <a:ext cx="2864498" cy="369332"/>
              </a:xfrm>
              <a:prstGeom prst="rect">
                <a:avLst/>
              </a:prstGeom>
              <a:blipFill>
                <a:blip r:embed="rId10"/>
                <a:stretch>
                  <a:fillRect l="-1915" t="-121667" r="-2128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8B8A8EFD-BFF9-44A7-A828-ABDB4F946A2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8272" b="92593" l="1647" r="96471">
                        <a14:foregroundMark x1="2118" y1="46914" x2="13882" y2="69136"/>
                        <a14:foregroundMark x1="1882" y1="46914" x2="4706" y2="66667"/>
                        <a14:foregroundMark x1="5176" y1="66667" x2="67294" y2="75309"/>
                        <a14:foregroundMark x1="67294" y1="75309" x2="93412" y2="66667"/>
                        <a14:foregroundMark x1="93412" y1="66667" x2="96471" y2="44444"/>
                        <a14:foregroundMark x1="93647" y1="46914" x2="93647" y2="46914"/>
                        <a14:foregroundMark x1="94353" y1="50617" x2="88471" y2="64198"/>
                        <a14:foregroundMark x1="93176" y1="64198" x2="52235" y2="67901"/>
                        <a14:foregroundMark x1="52235" y1="67901" x2="49882" y2="70370"/>
                      </a14:backgroundRemoval>
                    </a14:imgEffect>
                  </a14:imgLayer>
                </a14:imgProps>
              </a:ext>
            </a:extLst>
          </a:blip>
          <a:srcRect l="693" t="31831"/>
          <a:stretch/>
        </p:blipFill>
        <p:spPr>
          <a:xfrm>
            <a:off x="6624734" y="4719969"/>
            <a:ext cx="3545723" cy="5259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DB8B57-75E8-4489-9729-3DEDE113DF7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8272" b="92593" l="1647" r="96471">
                        <a14:foregroundMark x1="2118" y1="46914" x2="13882" y2="69136"/>
                        <a14:foregroundMark x1="1882" y1="46914" x2="4706" y2="66667"/>
                        <a14:foregroundMark x1="5176" y1="66667" x2="67294" y2="75309"/>
                        <a14:foregroundMark x1="67294" y1="75309" x2="93412" y2="66667"/>
                        <a14:foregroundMark x1="93412" y1="66667" x2="96471" y2="44444"/>
                        <a14:foregroundMark x1="93647" y1="46914" x2="93647" y2="46914"/>
                        <a14:foregroundMark x1="94353" y1="50617" x2="88471" y2="64198"/>
                        <a14:foregroundMark x1="93176" y1="64198" x2="52235" y2="67901"/>
                        <a14:foregroundMark x1="52235" y1="67901" x2="49882" y2="70370"/>
                      </a14:backgroundRemoval>
                    </a14:imgEffect>
                  </a14:imgLayer>
                </a14:imgProps>
              </a:ext>
            </a:extLst>
          </a:blip>
          <a:srcRect l="693" t="31831"/>
          <a:stretch/>
        </p:blipFill>
        <p:spPr>
          <a:xfrm>
            <a:off x="2649804" y="4719969"/>
            <a:ext cx="3974930" cy="5259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521013-47F1-4FB7-8167-24089C71B1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998" y="2441711"/>
            <a:ext cx="1783366" cy="17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13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DE6D96-DAB3-436D-85C7-36B3F19F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VAE optimization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E0BB6269-73EC-4E76-8F73-021C96901D34}"/>
              </a:ext>
            </a:extLst>
          </p:cNvPr>
          <p:cNvSpPr/>
          <p:nvPr/>
        </p:nvSpPr>
        <p:spPr>
          <a:xfrm rot="16200000">
            <a:off x="6982345" y="2275934"/>
            <a:ext cx="1886758" cy="2042143"/>
          </a:xfrm>
          <a:prstGeom prst="trapezoid">
            <a:avLst>
              <a:gd name="adj" fmla="val 30653"/>
            </a:avLst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CD670929-7B55-4895-B286-5F5A33A5EC4F}"/>
              </a:ext>
            </a:extLst>
          </p:cNvPr>
          <p:cNvSpPr/>
          <p:nvPr/>
        </p:nvSpPr>
        <p:spPr>
          <a:xfrm rot="5400000">
            <a:off x="3437812" y="2258069"/>
            <a:ext cx="1886758" cy="2042145"/>
          </a:xfrm>
          <a:prstGeom prst="trapezoid">
            <a:avLst>
              <a:gd name="adj" fmla="val 30653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E6FD3BA-6008-421E-BA0F-B84C3608A8C7}"/>
                  </a:ext>
                </a:extLst>
              </p:cNvPr>
              <p:cNvSpPr/>
              <p:nvPr/>
            </p:nvSpPr>
            <p:spPr>
              <a:xfrm>
                <a:off x="2495857" y="1904442"/>
                <a:ext cx="561474" cy="2767263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E6FD3BA-6008-421E-BA0F-B84C3608A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857" y="1904442"/>
                <a:ext cx="561474" cy="276726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3C142DA-70C1-4522-A09F-95DCFE30DBF3}"/>
                  </a:ext>
                </a:extLst>
              </p:cNvPr>
              <p:cNvSpPr/>
              <p:nvPr/>
            </p:nvSpPr>
            <p:spPr>
              <a:xfrm>
                <a:off x="6296820" y="2825746"/>
                <a:ext cx="531392" cy="876234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3C142DA-70C1-4522-A09F-95DCFE30D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820" y="2825746"/>
                <a:ext cx="531392" cy="87623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A3E7266-BF9F-4EFD-B929-57A21A7F1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750" y="2337784"/>
            <a:ext cx="1756611" cy="1852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6D5944A-2E59-43F6-9BE4-9673EE458A1D}"/>
                  </a:ext>
                </a:extLst>
              </p:cNvPr>
              <p:cNvSpPr/>
              <p:nvPr/>
            </p:nvSpPr>
            <p:spPr>
              <a:xfrm>
                <a:off x="9303717" y="1883055"/>
                <a:ext cx="561474" cy="2767263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6D5944A-2E59-43F6-9BE4-9673EE458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717" y="1883055"/>
                <a:ext cx="561474" cy="276726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CA2D45A-6DB3-4685-9C10-00BC85A0DD5C}"/>
                  </a:ext>
                </a:extLst>
              </p:cNvPr>
              <p:cNvSpPr/>
              <p:nvPr/>
            </p:nvSpPr>
            <p:spPr>
              <a:xfrm>
                <a:off x="5487364" y="3263863"/>
                <a:ext cx="531392" cy="876234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CA2D45A-6DB3-4685-9C10-00BC85A0D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364" y="3263863"/>
                <a:ext cx="531392" cy="87623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E19C7F8-529C-4CD4-81C5-1D3A31094384}"/>
                  </a:ext>
                </a:extLst>
              </p:cNvPr>
              <p:cNvSpPr/>
              <p:nvPr/>
            </p:nvSpPr>
            <p:spPr>
              <a:xfrm>
                <a:off x="5493489" y="2335762"/>
                <a:ext cx="531392" cy="876234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E19C7F8-529C-4CD4-81C5-1D3A31094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89" y="2335762"/>
                <a:ext cx="531392" cy="87623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A6AF3C8-1725-4387-B4DA-223426C68BBA}"/>
              </a:ext>
            </a:extLst>
          </p:cNvPr>
          <p:cNvCxnSpPr>
            <a:cxnSpLocks/>
          </p:cNvCxnSpPr>
          <p:nvPr/>
        </p:nvCxnSpPr>
        <p:spPr>
          <a:xfrm>
            <a:off x="5996475" y="2825746"/>
            <a:ext cx="285562" cy="219060"/>
          </a:xfrm>
          <a:prstGeom prst="bentConnector3">
            <a:avLst>
              <a:gd name="adj1" fmla="val 50000"/>
            </a:avLst>
          </a:prstGeom>
          <a:ln>
            <a:solidFill>
              <a:srgbClr val="FFB3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0B9DAC8-2118-4C11-A66E-58F72B8007D1}"/>
              </a:ext>
            </a:extLst>
          </p:cNvPr>
          <p:cNvCxnSpPr>
            <a:stCxn id="12" idx="3"/>
          </p:cNvCxnSpPr>
          <p:nvPr/>
        </p:nvCxnSpPr>
        <p:spPr>
          <a:xfrm flipV="1">
            <a:off x="6018756" y="3452326"/>
            <a:ext cx="263281" cy="249654"/>
          </a:xfrm>
          <a:prstGeom prst="bentConnector3">
            <a:avLst/>
          </a:prstGeom>
          <a:ln>
            <a:solidFill>
              <a:srgbClr val="FFB3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1411B5-30A4-4C92-9AA5-CDE40F03064F}"/>
                  </a:ext>
                </a:extLst>
              </p:cNvPr>
              <p:cNvSpPr txBox="1"/>
              <p:nvPr/>
            </p:nvSpPr>
            <p:spPr>
              <a:xfrm>
                <a:off x="2995637" y="5288506"/>
                <a:ext cx="3023119" cy="39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Encoder computes: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1411B5-30A4-4C92-9AA5-CDE40F03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637" y="5288506"/>
                <a:ext cx="3023119" cy="394082"/>
              </a:xfrm>
              <a:prstGeom prst="rect">
                <a:avLst/>
              </a:prstGeom>
              <a:blipFill>
                <a:blip r:embed="rId9"/>
                <a:stretch>
                  <a:fillRect l="-1613" t="-112500" b="-17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52B6BE-B0E5-4B75-9B26-221704AA64D0}"/>
                  </a:ext>
                </a:extLst>
              </p:cNvPr>
              <p:cNvSpPr txBox="1"/>
              <p:nvPr/>
            </p:nvSpPr>
            <p:spPr>
              <a:xfrm>
                <a:off x="6965346" y="5300881"/>
                <a:ext cx="2864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Decoder computes: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52B6BE-B0E5-4B75-9B26-221704AA6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346" y="5300881"/>
                <a:ext cx="2864498" cy="369332"/>
              </a:xfrm>
              <a:prstGeom prst="rect">
                <a:avLst/>
              </a:prstGeom>
              <a:blipFill>
                <a:blip r:embed="rId10"/>
                <a:stretch>
                  <a:fillRect l="-1915" t="-121667" r="-2128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B3324FB8-87EC-4696-818B-D3F8216AA2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8272" b="92593" l="1647" r="96471">
                        <a14:foregroundMark x1="2118" y1="46914" x2="13882" y2="69136"/>
                        <a14:foregroundMark x1="1882" y1="46914" x2="4706" y2="66667"/>
                        <a14:foregroundMark x1="5176" y1="66667" x2="67294" y2="75309"/>
                        <a14:foregroundMark x1="67294" y1="75309" x2="93412" y2="66667"/>
                        <a14:foregroundMark x1="93412" y1="66667" x2="96471" y2="44444"/>
                        <a14:foregroundMark x1="93647" y1="46914" x2="93647" y2="46914"/>
                        <a14:foregroundMark x1="94353" y1="50617" x2="88471" y2="64198"/>
                        <a14:foregroundMark x1="93176" y1="64198" x2="52235" y2="67901"/>
                        <a14:foregroundMark x1="52235" y1="67901" x2="49882" y2="70370"/>
                      </a14:backgroundRemoval>
                    </a14:imgEffect>
                  </a14:imgLayer>
                </a14:imgProps>
              </a:ext>
            </a:extLst>
          </a:blip>
          <a:srcRect l="693" t="31831"/>
          <a:stretch/>
        </p:blipFill>
        <p:spPr>
          <a:xfrm>
            <a:off x="6624734" y="4719969"/>
            <a:ext cx="3545723" cy="5259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0063CB-2575-45CC-8AEE-4A0D2D58075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8272" b="92593" l="1647" r="96471">
                        <a14:foregroundMark x1="2118" y1="46914" x2="13882" y2="69136"/>
                        <a14:foregroundMark x1="1882" y1="46914" x2="4706" y2="66667"/>
                        <a14:foregroundMark x1="5176" y1="66667" x2="67294" y2="75309"/>
                        <a14:foregroundMark x1="67294" y1="75309" x2="93412" y2="66667"/>
                        <a14:foregroundMark x1="93412" y1="66667" x2="96471" y2="44444"/>
                        <a14:foregroundMark x1="93647" y1="46914" x2="93647" y2="46914"/>
                        <a14:foregroundMark x1="94353" y1="50617" x2="88471" y2="64198"/>
                        <a14:foregroundMark x1="93176" y1="64198" x2="52235" y2="67901"/>
                        <a14:foregroundMark x1="52235" y1="67901" x2="49882" y2="70370"/>
                      </a14:backgroundRemoval>
                    </a14:imgEffect>
                  </a14:imgLayer>
                </a14:imgProps>
              </a:ext>
            </a:extLst>
          </a:blip>
          <a:srcRect l="693" t="31831"/>
          <a:stretch/>
        </p:blipFill>
        <p:spPr>
          <a:xfrm>
            <a:off x="2649804" y="4719969"/>
            <a:ext cx="3974930" cy="525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A6C6D4-48AB-44F7-A356-70E2F95B5510}"/>
                  </a:ext>
                </a:extLst>
              </p:cNvPr>
              <p:cNvSpPr txBox="1"/>
              <p:nvPr/>
            </p:nvSpPr>
            <p:spPr>
              <a:xfrm>
                <a:off x="2309488" y="5913908"/>
                <a:ext cx="7945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(reconstruction loss) + (regularization term)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A6C6D4-48AB-44F7-A356-70E2F95B5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88" y="5913908"/>
                <a:ext cx="7945098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FDED6B5-BBD7-4047-94FF-86672F2592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0998" y="2441711"/>
            <a:ext cx="1783366" cy="17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02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3B7A89-D9FC-4264-94F9-D24FC7E7C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VAE optimization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43AF2A64-63AF-4A72-A2C1-EE57D3567A18}"/>
              </a:ext>
            </a:extLst>
          </p:cNvPr>
          <p:cNvSpPr/>
          <p:nvPr/>
        </p:nvSpPr>
        <p:spPr>
          <a:xfrm rot="16200000">
            <a:off x="6982345" y="2275934"/>
            <a:ext cx="1886758" cy="2042143"/>
          </a:xfrm>
          <a:prstGeom prst="trapezoid">
            <a:avLst>
              <a:gd name="adj" fmla="val 30653"/>
            </a:avLst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3E8FC379-98C8-4284-A6ED-392C0B0287B1}"/>
              </a:ext>
            </a:extLst>
          </p:cNvPr>
          <p:cNvSpPr/>
          <p:nvPr/>
        </p:nvSpPr>
        <p:spPr>
          <a:xfrm rot="5400000">
            <a:off x="3437812" y="2258069"/>
            <a:ext cx="1886758" cy="2042145"/>
          </a:xfrm>
          <a:prstGeom prst="trapezoid">
            <a:avLst>
              <a:gd name="adj" fmla="val 30653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268A3CE-0B8B-4BDD-A522-99EEFC0F97C7}"/>
                  </a:ext>
                </a:extLst>
              </p:cNvPr>
              <p:cNvSpPr/>
              <p:nvPr/>
            </p:nvSpPr>
            <p:spPr>
              <a:xfrm>
                <a:off x="2495857" y="1904442"/>
                <a:ext cx="561474" cy="2767263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268A3CE-0B8B-4BDD-A522-99EEFC0F9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857" y="1904442"/>
                <a:ext cx="561474" cy="276726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79B1EAB-BFA3-4893-8E99-DBD3634078F0}"/>
                  </a:ext>
                </a:extLst>
              </p:cNvPr>
              <p:cNvSpPr/>
              <p:nvPr/>
            </p:nvSpPr>
            <p:spPr>
              <a:xfrm>
                <a:off x="6296820" y="2825746"/>
                <a:ext cx="531392" cy="876234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79B1EAB-BFA3-4893-8E99-DBD363407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820" y="2825746"/>
                <a:ext cx="531392" cy="87623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2E1416B-5D9B-4822-98A6-C91BDDBA6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750" y="2337784"/>
            <a:ext cx="1756611" cy="1852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57A4256-8A18-4BE0-86C2-1B2E8555C48C}"/>
                  </a:ext>
                </a:extLst>
              </p:cNvPr>
              <p:cNvSpPr/>
              <p:nvPr/>
            </p:nvSpPr>
            <p:spPr>
              <a:xfrm>
                <a:off x="9303717" y="1883055"/>
                <a:ext cx="561474" cy="2767263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57A4256-8A18-4BE0-86C2-1B2E8555C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717" y="1883055"/>
                <a:ext cx="561474" cy="276726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7A4725E-C628-466A-B045-FDC67EA7E927}"/>
                  </a:ext>
                </a:extLst>
              </p:cNvPr>
              <p:cNvSpPr/>
              <p:nvPr/>
            </p:nvSpPr>
            <p:spPr>
              <a:xfrm>
                <a:off x="5487364" y="3263863"/>
                <a:ext cx="531392" cy="876234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7A4725E-C628-466A-B045-FDC67EA7E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364" y="3263863"/>
                <a:ext cx="531392" cy="87623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CF5B05F-F3B7-4947-82C6-E24A95601D37}"/>
                  </a:ext>
                </a:extLst>
              </p:cNvPr>
              <p:cNvSpPr/>
              <p:nvPr/>
            </p:nvSpPr>
            <p:spPr>
              <a:xfrm>
                <a:off x="5493489" y="2335762"/>
                <a:ext cx="531392" cy="876234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CF5B05F-F3B7-4947-82C6-E24A95601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89" y="2335762"/>
                <a:ext cx="531392" cy="87623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F730680-0C68-46B7-8DF7-2C383A71D9A4}"/>
              </a:ext>
            </a:extLst>
          </p:cNvPr>
          <p:cNvCxnSpPr>
            <a:cxnSpLocks/>
          </p:cNvCxnSpPr>
          <p:nvPr/>
        </p:nvCxnSpPr>
        <p:spPr>
          <a:xfrm>
            <a:off x="5996475" y="2825746"/>
            <a:ext cx="285562" cy="219060"/>
          </a:xfrm>
          <a:prstGeom prst="bentConnector3">
            <a:avLst>
              <a:gd name="adj1" fmla="val 50000"/>
            </a:avLst>
          </a:prstGeom>
          <a:ln>
            <a:solidFill>
              <a:srgbClr val="FFB3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184BA-58EF-4AA1-A763-EF294D8B1133}"/>
              </a:ext>
            </a:extLst>
          </p:cNvPr>
          <p:cNvCxnSpPr>
            <a:stCxn id="12" idx="3"/>
          </p:cNvCxnSpPr>
          <p:nvPr/>
        </p:nvCxnSpPr>
        <p:spPr>
          <a:xfrm flipV="1">
            <a:off x="6018756" y="3452326"/>
            <a:ext cx="263281" cy="249654"/>
          </a:xfrm>
          <a:prstGeom prst="bentConnector3">
            <a:avLst/>
          </a:prstGeom>
          <a:ln>
            <a:solidFill>
              <a:srgbClr val="FFB3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106C97-C04F-495A-8A1C-2F5288BEDA9E}"/>
                  </a:ext>
                </a:extLst>
              </p:cNvPr>
              <p:cNvSpPr txBox="1"/>
              <p:nvPr/>
            </p:nvSpPr>
            <p:spPr>
              <a:xfrm>
                <a:off x="2995637" y="5288506"/>
                <a:ext cx="3023119" cy="39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Encoder computes: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smtClean="0">
                            <a:highlight>
                              <a:srgbClr val="A8D18D"/>
                            </a:highlight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106C97-C04F-495A-8A1C-2F5288BED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637" y="5288506"/>
                <a:ext cx="3023119" cy="394082"/>
              </a:xfrm>
              <a:prstGeom prst="rect">
                <a:avLst/>
              </a:prstGeom>
              <a:blipFill>
                <a:blip r:embed="rId9"/>
                <a:stretch>
                  <a:fillRect l="-1613" t="-112500" b="-17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4B216E-E48F-4CDC-9818-F7240807F768}"/>
                  </a:ext>
                </a:extLst>
              </p:cNvPr>
              <p:cNvSpPr txBox="1"/>
              <p:nvPr/>
            </p:nvSpPr>
            <p:spPr>
              <a:xfrm>
                <a:off x="6965346" y="5300881"/>
                <a:ext cx="2864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Decoder computes: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smtClean="0">
                            <a:highlight>
                              <a:srgbClr val="AD7BF1"/>
                            </a:highlight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4B216E-E48F-4CDC-9818-F7240807F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346" y="5300881"/>
                <a:ext cx="2864498" cy="369332"/>
              </a:xfrm>
              <a:prstGeom prst="rect">
                <a:avLst/>
              </a:prstGeom>
              <a:blipFill>
                <a:blip r:embed="rId10"/>
                <a:stretch>
                  <a:fillRect l="-1915" t="-121667" r="-2128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1F249D05-D1D6-4505-9559-62BBE940FE5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8272" b="92593" l="1647" r="96471">
                        <a14:foregroundMark x1="2118" y1="46914" x2="13882" y2="69136"/>
                        <a14:foregroundMark x1="1882" y1="46914" x2="4706" y2="66667"/>
                        <a14:foregroundMark x1="5176" y1="66667" x2="67294" y2="75309"/>
                        <a14:foregroundMark x1="67294" y1="75309" x2="93412" y2="66667"/>
                        <a14:foregroundMark x1="93412" y1="66667" x2="96471" y2="44444"/>
                        <a14:foregroundMark x1="93647" y1="46914" x2="93647" y2="46914"/>
                        <a14:foregroundMark x1="94353" y1="50617" x2="88471" y2="64198"/>
                        <a14:foregroundMark x1="93176" y1="64198" x2="52235" y2="67901"/>
                        <a14:foregroundMark x1="52235" y1="67901" x2="49882" y2="70370"/>
                      </a14:backgroundRemoval>
                    </a14:imgEffect>
                  </a14:imgLayer>
                </a14:imgProps>
              </a:ext>
            </a:extLst>
          </a:blip>
          <a:srcRect l="693" t="31831"/>
          <a:stretch/>
        </p:blipFill>
        <p:spPr>
          <a:xfrm>
            <a:off x="6624734" y="4719969"/>
            <a:ext cx="3545723" cy="5259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C7B4DD-BB98-403D-A6F5-FA528148C5E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8272" b="92593" l="1647" r="96471">
                        <a14:foregroundMark x1="2118" y1="46914" x2="13882" y2="69136"/>
                        <a14:foregroundMark x1="1882" y1="46914" x2="4706" y2="66667"/>
                        <a14:foregroundMark x1="5176" y1="66667" x2="67294" y2="75309"/>
                        <a14:foregroundMark x1="67294" y1="75309" x2="93412" y2="66667"/>
                        <a14:foregroundMark x1="93412" y1="66667" x2="96471" y2="44444"/>
                        <a14:foregroundMark x1="93647" y1="46914" x2="93647" y2="46914"/>
                        <a14:foregroundMark x1="94353" y1="50617" x2="88471" y2="64198"/>
                        <a14:foregroundMark x1="93176" y1="64198" x2="52235" y2="67901"/>
                        <a14:foregroundMark x1="52235" y1="67901" x2="49882" y2="70370"/>
                      </a14:backgroundRemoval>
                    </a14:imgEffect>
                  </a14:imgLayer>
                </a14:imgProps>
              </a:ext>
            </a:extLst>
          </a:blip>
          <a:srcRect l="693" t="31831"/>
          <a:stretch/>
        </p:blipFill>
        <p:spPr>
          <a:xfrm>
            <a:off x="2649804" y="4719969"/>
            <a:ext cx="3974930" cy="525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A05964-6384-42D1-BB3E-699BB89B431E}"/>
                  </a:ext>
                </a:extLst>
              </p:cNvPr>
              <p:cNvSpPr txBox="1"/>
              <p:nvPr/>
            </p:nvSpPr>
            <p:spPr>
              <a:xfrm>
                <a:off x="2309488" y="5913908"/>
                <a:ext cx="7945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highlight>
                              <a:srgbClr val="A8D18D"/>
                            </a:highlight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highlight>
                              <a:srgbClr val="AD7BF1"/>
                            </a:highlight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(reconstruction loss) + (regularization term)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A05964-6384-42D1-BB3E-699BB89B4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88" y="5913908"/>
                <a:ext cx="7945098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280FE8FC-35BF-406A-A618-C280FC0408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0998" y="2441711"/>
            <a:ext cx="1783366" cy="17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26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9E6C25-138C-4363-A890-DDB59E40B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VAE optimization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605CCF17-682C-4F16-AEE1-A9F529AF58DF}"/>
              </a:ext>
            </a:extLst>
          </p:cNvPr>
          <p:cNvSpPr/>
          <p:nvPr/>
        </p:nvSpPr>
        <p:spPr>
          <a:xfrm rot="16200000">
            <a:off x="6982345" y="2275934"/>
            <a:ext cx="1886758" cy="2042143"/>
          </a:xfrm>
          <a:prstGeom prst="trapezoid">
            <a:avLst>
              <a:gd name="adj" fmla="val 30653"/>
            </a:avLst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C9DF1F51-E611-4AAC-8AD4-65EFDEFFAD2E}"/>
              </a:ext>
            </a:extLst>
          </p:cNvPr>
          <p:cNvSpPr/>
          <p:nvPr/>
        </p:nvSpPr>
        <p:spPr>
          <a:xfrm rot="5400000">
            <a:off x="3437812" y="2258069"/>
            <a:ext cx="1886758" cy="2042145"/>
          </a:xfrm>
          <a:prstGeom prst="trapezoid">
            <a:avLst>
              <a:gd name="adj" fmla="val 30653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5C93FF3-31AC-4B14-93EE-08FF819EAD90}"/>
                  </a:ext>
                </a:extLst>
              </p:cNvPr>
              <p:cNvSpPr/>
              <p:nvPr/>
            </p:nvSpPr>
            <p:spPr>
              <a:xfrm>
                <a:off x="2495857" y="1904442"/>
                <a:ext cx="561474" cy="2767263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5C93FF3-31AC-4B14-93EE-08FF819EA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857" y="1904442"/>
                <a:ext cx="561474" cy="276726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C4EC4B0-7D74-4DE2-8D2C-132A481EEA36}"/>
                  </a:ext>
                </a:extLst>
              </p:cNvPr>
              <p:cNvSpPr/>
              <p:nvPr/>
            </p:nvSpPr>
            <p:spPr>
              <a:xfrm>
                <a:off x="6296820" y="2825746"/>
                <a:ext cx="531392" cy="876234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C4EC4B0-7D74-4DE2-8D2C-132A481EE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820" y="2825746"/>
                <a:ext cx="531392" cy="87623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7EED68E-0FA7-4AB0-9DEC-61C660DE8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750" y="2337784"/>
            <a:ext cx="1756611" cy="1852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4D4BC36-4A73-4480-A91A-F38DAFC40587}"/>
                  </a:ext>
                </a:extLst>
              </p:cNvPr>
              <p:cNvSpPr/>
              <p:nvPr/>
            </p:nvSpPr>
            <p:spPr>
              <a:xfrm>
                <a:off x="9303717" y="1883055"/>
                <a:ext cx="561474" cy="2767263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4D4BC36-4A73-4480-A91A-F38DAFC40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717" y="1883055"/>
                <a:ext cx="561474" cy="276726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F5109E1-B3A1-4A83-BB3A-9E61BDEBDF7D}"/>
                  </a:ext>
                </a:extLst>
              </p:cNvPr>
              <p:cNvSpPr/>
              <p:nvPr/>
            </p:nvSpPr>
            <p:spPr>
              <a:xfrm>
                <a:off x="5487364" y="3263863"/>
                <a:ext cx="531392" cy="876234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F5109E1-B3A1-4A83-BB3A-9E61BDEBD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364" y="3263863"/>
                <a:ext cx="531392" cy="87623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C2037F0-7769-4A2F-9DFD-69D36FA314AF}"/>
                  </a:ext>
                </a:extLst>
              </p:cNvPr>
              <p:cNvSpPr/>
              <p:nvPr/>
            </p:nvSpPr>
            <p:spPr>
              <a:xfrm>
                <a:off x="5493489" y="2335762"/>
                <a:ext cx="531392" cy="876234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C2037F0-7769-4A2F-9DFD-69D36FA31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89" y="2335762"/>
                <a:ext cx="531392" cy="87623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648952A-53EB-4D47-A410-D00F90D04B10}"/>
              </a:ext>
            </a:extLst>
          </p:cNvPr>
          <p:cNvCxnSpPr>
            <a:cxnSpLocks/>
          </p:cNvCxnSpPr>
          <p:nvPr/>
        </p:nvCxnSpPr>
        <p:spPr>
          <a:xfrm>
            <a:off x="5996475" y="2825746"/>
            <a:ext cx="285562" cy="219060"/>
          </a:xfrm>
          <a:prstGeom prst="bentConnector3">
            <a:avLst>
              <a:gd name="adj1" fmla="val 50000"/>
            </a:avLst>
          </a:prstGeom>
          <a:ln>
            <a:solidFill>
              <a:srgbClr val="FFB3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E81F93-3142-4075-A3F5-1EA1C71ABD3A}"/>
              </a:ext>
            </a:extLst>
          </p:cNvPr>
          <p:cNvCxnSpPr>
            <a:stCxn id="12" idx="3"/>
          </p:cNvCxnSpPr>
          <p:nvPr/>
        </p:nvCxnSpPr>
        <p:spPr>
          <a:xfrm flipV="1">
            <a:off x="6018756" y="3452326"/>
            <a:ext cx="263281" cy="249654"/>
          </a:xfrm>
          <a:prstGeom prst="bentConnector3">
            <a:avLst/>
          </a:prstGeom>
          <a:ln>
            <a:solidFill>
              <a:srgbClr val="FFB3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DEA1EE6-54F5-417D-9773-00B52987ED79}"/>
              </a:ext>
            </a:extLst>
          </p:cNvPr>
          <p:cNvSpPr/>
          <p:nvPr/>
        </p:nvSpPr>
        <p:spPr>
          <a:xfrm>
            <a:off x="4814596" y="5913908"/>
            <a:ext cx="2013616" cy="394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A890D6-7191-45AE-8F70-ADD32D6DE1E8}"/>
                  </a:ext>
                </a:extLst>
              </p:cNvPr>
              <p:cNvSpPr txBox="1"/>
              <p:nvPr/>
            </p:nvSpPr>
            <p:spPr>
              <a:xfrm>
                <a:off x="2995637" y="5288506"/>
                <a:ext cx="3023119" cy="39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Encoder computes: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smtClean="0">
                            <a:highlight>
                              <a:srgbClr val="A8D18D"/>
                            </a:highlight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A890D6-7191-45AE-8F70-ADD32D6DE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637" y="5288506"/>
                <a:ext cx="3023119" cy="394082"/>
              </a:xfrm>
              <a:prstGeom prst="rect">
                <a:avLst/>
              </a:prstGeom>
              <a:blipFill>
                <a:blip r:embed="rId9"/>
                <a:stretch>
                  <a:fillRect l="-1613" t="-112500" b="-17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1AD28A-9B42-42DF-A53C-0D6C90C2380E}"/>
                  </a:ext>
                </a:extLst>
              </p:cNvPr>
              <p:cNvSpPr txBox="1"/>
              <p:nvPr/>
            </p:nvSpPr>
            <p:spPr>
              <a:xfrm>
                <a:off x="6965346" y="5300881"/>
                <a:ext cx="2864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Decoder computes: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smtClean="0">
                            <a:highlight>
                              <a:srgbClr val="AD7BF1"/>
                            </a:highlight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1AD28A-9B42-42DF-A53C-0D6C90C23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346" y="5300881"/>
                <a:ext cx="2864498" cy="369332"/>
              </a:xfrm>
              <a:prstGeom prst="rect">
                <a:avLst/>
              </a:prstGeom>
              <a:blipFill>
                <a:blip r:embed="rId10"/>
                <a:stretch>
                  <a:fillRect l="-1915" t="-121667" r="-2128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2E527DB4-7395-4613-8337-8023750986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8272" b="92593" l="1647" r="96471">
                        <a14:foregroundMark x1="2118" y1="46914" x2="13882" y2="69136"/>
                        <a14:foregroundMark x1="1882" y1="46914" x2="4706" y2="66667"/>
                        <a14:foregroundMark x1="5176" y1="66667" x2="67294" y2="75309"/>
                        <a14:foregroundMark x1="67294" y1="75309" x2="93412" y2="66667"/>
                        <a14:foregroundMark x1="93412" y1="66667" x2="96471" y2="44444"/>
                        <a14:foregroundMark x1="93647" y1="46914" x2="93647" y2="46914"/>
                        <a14:foregroundMark x1="94353" y1="50617" x2="88471" y2="64198"/>
                        <a14:foregroundMark x1="93176" y1="64198" x2="52235" y2="67901"/>
                        <a14:foregroundMark x1="52235" y1="67901" x2="49882" y2="70370"/>
                      </a14:backgroundRemoval>
                    </a14:imgEffect>
                  </a14:imgLayer>
                </a14:imgProps>
              </a:ext>
            </a:extLst>
          </a:blip>
          <a:srcRect l="693" t="31831"/>
          <a:stretch/>
        </p:blipFill>
        <p:spPr>
          <a:xfrm>
            <a:off x="6624734" y="4719969"/>
            <a:ext cx="3545723" cy="5259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219B6A-28FF-439A-A81F-B3322FC38D9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8272" b="92593" l="1647" r="96471">
                        <a14:foregroundMark x1="2118" y1="46914" x2="13882" y2="69136"/>
                        <a14:foregroundMark x1="1882" y1="46914" x2="4706" y2="66667"/>
                        <a14:foregroundMark x1="5176" y1="66667" x2="67294" y2="75309"/>
                        <a14:foregroundMark x1="67294" y1="75309" x2="93412" y2="66667"/>
                        <a14:foregroundMark x1="93412" y1="66667" x2="96471" y2="44444"/>
                        <a14:foregroundMark x1="93647" y1="46914" x2="93647" y2="46914"/>
                        <a14:foregroundMark x1="94353" y1="50617" x2="88471" y2="64198"/>
                        <a14:foregroundMark x1="93176" y1="64198" x2="52235" y2="67901"/>
                        <a14:foregroundMark x1="52235" y1="67901" x2="49882" y2="70370"/>
                      </a14:backgroundRemoval>
                    </a14:imgEffect>
                  </a14:imgLayer>
                </a14:imgProps>
              </a:ext>
            </a:extLst>
          </a:blip>
          <a:srcRect l="693" t="31831"/>
          <a:stretch/>
        </p:blipFill>
        <p:spPr>
          <a:xfrm>
            <a:off x="2649804" y="4719969"/>
            <a:ext cx="3974930" cy="525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8865B7-3B5E-4BA5-9B6B-58E086A7AFE0}"/>
                  </a:ext>
                </a:extLst>
              </p:cNvPr>
              <p:cNvSpPr txBox="1"/>
              <p:nvPr/>
            </p:nvSpPr>
            <p:spPr>
              <a:xfrm>
                <a:off x="2309488" y="5913908"/>
                <a:ext cx="7945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highlight>
                              <a:srgbClr val="A8D18D"/>
                            </a:highlight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highlight>
                              <a:srgbClr val="AD7BF1"/>
                            </a:highlight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(reconstruction loss) + (regularization term)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8865B7-3B5E-4BA5-9B6B-58E086A7A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88" y="5913908"/>
                <a:ext cx="7945098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4D6CB7-9962-4CE0-AE83-724342D3F9F1}"/>
                  </a:ext>
                </a:extLst>
              </p:cNvPr>
              <p:cNvSpPr txBox="1"/>
              <p:nvPr/>
            </p:nvSpPr>
            <p:spPr>
              <a:xfrm>
                <a:off x="5305975" y="1689376"/>
                <a:ext cx="16888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4D6CB7-9962-4CE0-AE83-724342D3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975" y="1689376"/>
                <a:ext cx="1688841" cy="369332"/>
              </a:xfrm>
              <a:prstGeom prst="rect">
                <a:avLst/>
              </a:prstGeom>
              <a:blipFill>
                <a:blip r:embed="rId1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96BE10-8C1F-47EE-98FC-189BD392C755}"/>
              </a:ext>
            </a:extLst>
          </p:cNvPr>
          <p:cNvCxnSpPr/>
          <p:nvPr/>
        </p:nvCxnSpPr>
        <p:spPr>
          <a:xfrm flipV="1">
            <a:off x="1288687" y="1268963"/>
            <a:ext cx="0" cy="93306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B057CD-0311-42B1-A977-49ED8BFD5804}"/>
              </a:ext>
            </a:extLst>
          </p:cNvPr>
          <p:cNvCxnSpPr/>
          <p:nvPr/>
        </p:nvCxnSpPr>
        <p:spPr>
          <a:xfrm>
            <a:off x="1288687" y="1268963"/>
            <a:ext cx="955348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925196-CA72-4145-8817-E369083912DB}"/>
              </a:ext>
            </a:extLst>
          </p:cNvPr>
          <p:cNvCxnSpPr/>
          <p:nvPr/>
        </p:nvCxnSpPr>
        <p:spPr>
          <a:xfrm>
            <a:off x="10842171" y="1268963"/>
            <a:ext cx="0" cy="933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D74B7ED3-89AB-4F5F-9E1A-D9E1B2F54D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0998" y="2441711"/>
            <a:ext cx="1783366" cy="17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99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8C90-9FE8-444C-BE31-D51D35A3C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VAE optimization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B95E9865-7EE9-4D56-88A6-20E8534F7196}"/>
              </a:ext>
            </a:extLst>
          </p:cNvPr>
          <p:cNvSpPr/>
          <p:nvPr/>
        </p:nvSpPr>
        <p:spPr>
          <a:xfrm rot="16200000">
            <a:off x="6982345" y="2275934"/>
            <a:ext cx="1886758" cy="2042143"/>
          </a:xfrm>
          <a:prstGeom prst="trapezoid">
            <a:avLst>
              <a:gd name="adj" fmla="val 30653"/>
            </a:avLst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247B1EFC-0D7D-440B-9F06-ECCE82090B25}"/>
              </a:ext>
            </a:extLst>
          </p:cNvPr>
          <p:cNvSpPr/>
          <p:nvPr/>
        </p:nvSpPr>
        <p:spPr>
          <a:xfrm rot="5400000">
            <a:off x="3437812" y="2258069"/>
            <a:ext cx="1886758" cy="2042145"/>
          </a:xfrm>
          <a:prstGeom prst="trapezoid">
            <a:avLst>
              <a:gd name="adj" fmla="val 30653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E6A96B5-3EC3-444F-9A57-D01D919082AD}"/>
                  </a:ext>
                </a:extLst>
              </p:cNvPr>
              <p:cNvSpPr/>
              <p:nvPr/>
            </p:nvSpPr>
            <p:spPr>
              <a:xfrm>
                <a:off x="2495857" y="1904442"/>
                <a:ext cx="561474" cy="2767263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E6A96B5-3EC3-444F-9A57-D01D91908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857" y="1904442"/>
                <a:ext cx="561474" cy="276726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5890846-311C-4C5A-AE6F-DC7380F757DB}"/>
                  </a:ext>
                </a:extLst>
              </p:cNvPr>
              <p:cNvSpPr/>
              <p:nvPr/>
            </p:nvSpPr>
            <p:spPr>
              <a:xfrm>
                <a:off x="6296820" y="2825746"/>
                <a:ext cx="531392" cy="876234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5890846-311C-4C5A-AE6F-DC7380F75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820" y="2825746"/>
                <a:ext cx="531392" cy="8762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B506050-2F1E-43FC-8B60-ABDD04412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750" y="2337784"/>
            <a:ext cx="1756611" cy="1852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D4BFADC-A36A-4678-AD24-BF10F461B632}"/>
                  </a:ext>
                </a:extLst>
              </p:cNvPr>
              <p:cNvSpPr/>
              <p:nvPr/>
            </p:nvSpPr>
            <p:spPr>
              <a:xfrm>
                <a:off x="9303717" y="1883055"/>
                <a:ext cx="561474" cy="2767263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D4BFADC-A36A-4678-AD24-BF10F461B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717" y="1883055"/>
                <a:ext cx="561474" cy="276726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30CDD08-3864-402C-AC9E-6F9A717149CE}"/>
                  </a:ext>
                </a:extLst>
              </p:cNvPr>
              <p:cNvSpPr/>
              <p:nvPr/>
            </p:nvSpPr>
            <p:spPr>
              <a:xfrm>
                <a:off x="5487364" y="3263863"/>
                <a:ext cx="531392" cy="876234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30CDD08-3864-402C-AC9E-6F9A71714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364" y="3263863"/>
                <a:ext cx="531392" cy="87623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F31C6F7-BF99-483B-918D-8EB5A0B2437B}"/>
                  </a:ext>
                </a:extLst>
              </p:cNvPr>
              <p:cNvSpPr/>
              <p:nvPr/>
            </p:nvSpPr>
            <p:spPr>
              <a:xfrm>
                <a:off x="5493489" y="2335762"/>
                <a:ext cx="531392" cy="876234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F31C6F7-BF99-483B-918D-8EB5A0B24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89" y="2335762"/>
                <a:ext cx="531392" cy="87623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AA751F5-F1BA-4957-AAC7-D7D983A3E527}"/>
              </a:ext>
            </a:extLst>
          </p:cNvPr>
          <p:cNvCxnSpPr>
            <a:cxnSpLocks/>
          </p:cNvCxnSpPr>
          <p:nvPr/>
        </p:nvCxnSpPr>
        <p:spPr>
          <a:xfrm>
            <a:off x="5996475" y="2825746"/>
            <a:ext cx="285562" cy="219060"/>
          </a:xfrm>
          <a:prstGeom prst="bentConnector3">
            <a:avLst>
              <a:gd name="adj1" fmla="val 50000"/>
            </a:avLst>
          </a:prstGeom>
          <a:ln>
            <a:solidFill>
              <a:srgbClr val="FFB3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DCD95-060F-4510-B19E-13E47B15C45B}"/>
              </a:ext>
            </a:extLst>
          </p:cNvPr>
          <p:cNvCxnSpPr>
            <a:stCxn id="10" idx="3"/>
          </p:cNvCxnSpPr>
          <p:nvPr/>
        </p:nvCxnSpPr>
        <p:spPr>
          <a:xfrm flipV="1">
            <a:off x="6018756" y="3452326"/>
            <a:ext cx="263281" cy="249654"/>
          </a:xfrm>
          <a:prstGeom prst="bentConnector3">
            <a:avLst/>
          </a:prstGeom>
          <a:ln>
            <a:solidFill>
              <a:srgbClr val="FFB3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CFAE345-97D3-4DD0-9E14-93719FC2A2D6}"/>
              </a:ext>
            </a:extLst>
          </p:cNvPr>
          <p:cNvSpPr/>
          <p:nvPr/>
        </p:nvSpPr>
        <p:spPr>
          <a:xfrm>
            <a:off x="6965346" y="5889895"/>
            <a:ext cx="2013616" cy="394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DC4EA5-5D4C-4CCD-96A2-EDAA7CC4D0E2}"/>
                  </a:ext>
                </a:extLst>
              </p:cNvPr>
              <p:cNvSpPr txBox="1"/>
              <p:nvPr/>
            </p:nvSpPr>
            <p:spPr>
              <a:xfrm>
                <a:off x="2995637" y="5288506"/>
                <a:ext cx="3023119" cy="39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Encoder computes: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smtClean="0">
                            <a:highlight>
                              <a:srgbClr val="A8D18D"/>
                            </a:highlight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DC4EA5-5D4C-4CCD-96A2-EDAA7CC4D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637" y="5288506"/>
                <a:ext cx="3023119" cy="394082"/>
              </a:xfrm>
              <a:prstGeom prst="rect">
                <a:avLst/>
              </a:prstGeom>
              <a:blipFill>
                <a:blip r:embed="rId8"/>
                <a:stretch>
                  <a:fillRect l="-1613" t="-112500" b="-17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86FD08-262A-43F5-9364-11EF64AAAC3C}"/>
                  </a:ext>
                </a:extLst>
              </p:cNvPr>
              <p:cNvSpPr txBox="1"/>
              <p:nvPr/>
            </p:nvSpPr>
            <p:spPr>
              <a:xfrm>
                <a:off x="6965346" y="5300881"/>
                <a:ext cx="2864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Decoder computes: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smtClean="0">
                            <a:highlight>
                              <a:srgbClr val="AD7BF1"/>
                            </a:highlight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86FD08-262A-43F5-9364-11EF64AAA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346" y="5300881"/>
                <a:ext cx="2864498" cy="369332"/>
              </a:xfrm>
              <a:prstGeom prst="rect">
                <a:avLst/>
              </a:prstGeom>
              <a:blipFill>
                <a:blip r:embed="rId9"/>
                <a:stretch>
                  <a:fillRect l="-1915" t="-121667" r="-2128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1B8D6C4-5E72-40D2-AEE8-5568DAAB16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8272" b="92593" l="1647" r="96471">
                        <a14:foregroundMark x1="2118" y1="46914" x2="13882" y2="69136"/>
                        <a14:foregroundMark x1="1882" y1="46914" x2="4706" y2="66667"/>
                        <a14:foregroundMark x1="5176" y1="66667" x2="67294" y2="75309"/>
                        <a14:foregroundMark x1="67294" y1="75309" x2="93412" y2="66667"/>
                        <a14:foregroundMark x1="93412" y1="66667" x2="96471" y2="44444"/>
                        <a14:foregroundMark x1="93647" y1="46914" x2="93647" y2="46914"/>
                        <a14:foregroundMark x1="94353" y1="50617" x2="88471" y2="64198"/>
                        <a14:foregroundMark x1="93176" y1="64198" x2="52235" y2="67901"/>
                        <a14:foregroundMark x1="52235" y1="67901" x2="49882" y2="70370"/>
                      </a14:backgroundRemoval>
                    </a14:imgEffect>
                  </a14:imgLayer>
                </a14:imgProps>
              </a:ext>
            </a:extLst>
          </a:blip>
          <a:srcRect l="693" t="31831"/>
          <a:stretch/>
        </p:blipFill>
        <p:spPr>
          <a:xfrm>
            <a:off x="6624734" y="4719969"/>
            <a:ext cx="3545723" cy="5259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34EA73-2F93-4A09-BC06-1742BB7E95C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8272" b="92593" l="1647" r="96471">
                        <a14:foregroundMark x1="2118" y1="46914" x2="13882" y2="69136"/>
                        <a14:foregroundMark x1="1882" y1="46914" x2="4706" y2="66667"/>
                        <a14:foregroundMark x1="5176" y1="66667" x2="67294" y2="75309"/>
                        <a14:foregroundMark x1="67294" y1="75309" x2="93412" y2="66667"/>
                        <a14:foregroundMark x1="93412" y1="66667" x2="96471" y2="44444"/>
                        <a14:foregroundMark x1="93647" y1="46914" x2="93647" y2="46914"/>
                        <a14:foregroundMark x1="94353" y1="50617" x2="88471" y2="64198"/>
                        <a14:foregroundMark x1="93176" y1="64198" x2="52235" y2="67901"/>
                        <a14:foregroundMark x1="52235" y1="67901" x2="49882" y2="70370"/>
                      </a14:backgroundRemoval>
                    </a14:imgEffect>
                  </a14:imgLayer>
                </a14:imgProps>
              </a:ext>
            </a:extLst>
          </a:blip>
          <a:srcRect l="693" t="31831"/>
          <a:stretch/>
        </p:blipFill>
        <p:spPr>
          <a:xfrm>
            <a:off x="2649804" y="4719969"/>
            <a:ext cx="3974930" cy="525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A29AFBF-A0C9-495C-A1B9-43D7D75C1220}"/>
                  </a:ext>
                </a:extLst>
              </p:cNvPr>
              <p:cNvSpPr txBox="1"/>
              <p:nvPr/>
            </p:nvSpPr>
            <p:spPr>
              <a:xfrm>
                <a:off x="2309488" y="5913908"/>
                <a:ext cx="7945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highlight>
                              <a:srgbClr val="A8D18D"/>
                            </a:highlight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highlight>
                              <a:srgbClr val="AD7BF1"/>
                            </a:highlight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(reconstruction loss) + (regularization term)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A29AFBF-A0C9-495C-A1B9-43D7D75C1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88" y="5913908"/>
                <a:ext cx="7945098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E79DF5-65A6-4CEE-B343-D37521256A2C}"/>
                  </a:ext>
                </a:extLst>
              </p:cNvPr>
              <p:cNvSpPr txBox="1"/>
              <p:nvPr/>
            </p:nvSpPr>
            <p:spPr>
              <a:xfrm>
                <a:off x="5220395" y="1800428"/>
                <a:ext cx="2603241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E79DF5-65A6-4CEE-B343-D37521256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395" y="1800428"/>
                <a:ext cx="2603241" cy="506870"/>
              </a:xfrm>
              <a:prstGeom prst="rect">
                <a:avLst/>
              </a:prstGeom>
              <a:blipFill>
                <a:blip r:embed="rId14"/>
                <a:stretch>
                  <a:fillRect t="-73494" b="-12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6FFECD-210A-498E-8E0B-D05E6A4AB096}"/>
              </a:ext>
            </a:extLst>
          </p:cNvPr>
          <p:cNvCxnSpPr/>
          <p:nvPr/>
        </p:nvCxnSpPr>
        <p:spPr>
          <a:xfrm>
            <a:off x="5931160" y="1482305"/>
            <a:ext cx="5255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630724-7C57-4FD5-95CA-B9904DA3253C}"/>
              </a:ext>
            </a:extLst>
          </p:cNvPr>
          <p:cNvCxnSpPr>
            <a:cxnSpLocks/>
          </p:cNvCxnSpPr>
          <p:nvPr/>
        </p:nvCxnSpPr>
        <p:spPr>
          <a:xfrm>
            <a:off x="6456700" y="1472975"/>
            <a:ext cx="1" cy="326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1DC559-68CF-4768-AD66-5FD41C6C06C6}"/>
              </a:ext>
            </a:extLst>
          </p:cNvPr>
          <p:cNvCxnSpPr>
            <a:cxnSpLocks/>
          </p:cNvCxnSpPr>
          <p:nvPr/>
        </p:nvCxnSpPr>
        <p:spPr>
          <a:xfrm flipH="1">
            <a:off x="7090984" y="1491884"/>
            <a:ext cx="6067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F80C214-ECFE-475C-836A-4EA8DFA88A6F}"/>
              </a:ext>
            </a:extLst>
          </p:cNvPr>
          <p:cNvCxnSpPr>
            <a:cxnSpLocks/>
          </p:cNvCxnSpPr>
          <p:nvPr/>
        </p:nvCxnSpPr>
        <p:spPr>
          <a:xfrm>
            <a:off x="7090982" y="1482554"/>
            <a:ext cx="1" cy="326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077D186-BD37-4DAD-A798-A9FE60E9DB57}"/>
              </a:ext>
            </a:extLst>
          </p:cNvPr>
          <p:cNvSpPr txBox="1"/>
          <p:nvPr/>
        </p:nvSpPr>
        <p:spPr>
          <a:xfrm>
            <a:off x="7842181" y="1302138"/>
            <a:ext cx="1511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Fixed prior on latent distribution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4BFC2B-D740-46CF-A898-E065B32769AC}"/>
              </a:ext>
            </a:extLst>
          </p:cNvPr>
          <p:cNvSpPr txBox="1"/>
          <p:nvPr/>
        </p:nvSpPr>
        <p:spPr>
          <a:xfrm>
            <a:off x="4473878" y="1315094"/>
            <a:ext cx="1610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Inferred latent distribution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D6CD9B8-1154-4C2D-B374-1219A0C28C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0998" y="2441711"/>
            <a:ext cx="1783366" cy="17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2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81A6E-FDF6-43FA-984F-A9FB7870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Priors on the latent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727834-67B2-4F8C-9000-E0B5B23BE078}"/>
                  </a:ext>
                </a:extLst>
              </p:cNvPr>
              <p:cNvSpPr txBox="1"/>
              <p:nvPr/>
            </p:nvSpPr>
            <p:spPr>
              <a:xfrm>
                <a:off x="4794379" y="1872617"/>
                <a:ext cx="2603241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727834-67B2-4F8C-9000-E0B5B23BE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379" y="1872617"/>
                <a:ext cx="2603241" cy="506870"/>
              </a:xfrm>
              <a:prstGeom prst="rect">
                <a:avLst/>
              </a:prstGeom>
              <a:blipFill>
                <a:blip r:embed="rId2"/>
                <a:stretch>
                  <a:fillRect t="-73494" b="-12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4B400-8993-423A-A72A-0B5218B3C314}"/>
              </a:ext>
            </a:extLst>
          </p:cNvPr>
          <p:cNvCxnSpPr/>
          <p:nvPr/>
        </p:nvCxnSpPr>
        <p:spPr>
          <a:xfrm>
            <a:off x="5511811" y="2731327"/>
            <a:ext cx="5255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87F411-9982-417B-A95F-A79C32544EE1}"/>
              </a:ext>
            </a:extLst>
          </p:cNvPr>
          <p:cNvCxnSpPr>
            <a:cxnSpLocks/>
          </p:cNvCxnSpPr>
          <p:nvPr/>
        </p:nvCxnSpPr>
        <p:spPr>
          <a:xfrm flipV="1">
            <a:off x="6037351" y="2401302"/>
            <a:ext cx="0" cy="339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500260-492F-441F-A4EE-BEC883E2BC97}"/>
              </a:ext>
            </a:extLst>
          </p:cNvPr>
          <p:cNvCxnSpPr>
            <a:cxnSpLocks/>
          </p:cNvCxnSpPr>
          <p:nvPr/>
        </p:nvCxnSpPr>
        <p:spPr>
          <a:xfrm flipH="1">
            <a:off x="6526854" y="2751162"/>
            <a:ext cx="6067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373222-4089-4BFD-B884-6FA7BB3E3712}"/>
              </a:ext>
            </a:extLst>
          </p:cNvPr>
          <p:cNvCxnSpPr>
            <a:cxnSpLocks/>
          </p:cNvCxnSpPr>
          <p:nvPr/>
        </p:nvCxnSpPr>
        <p:spPr>
          <a:xfrm flipV="1">
            <a:off x="6532588" y="2396513"/>
            <a:ext cx="2" cy="344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7369528-9DF7-46C4-9031-350DAB041FD4}"/>
              </a:ext>
            </a:extLst>
          </p:cNvPr>
          <p:cNvSpPr txBox="1"/>
          <p:nvPr/>
        </p:nvSpPr>
        <p:spPr>
          <a:xfrm>
            <a:off x="7278051" y="2561416"/>
            <a:ext cx="151155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Fixed prior on latent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CB30C3-4C6A-4934-A5D6-B9838F10422E}"/>
              </a:ext>
            </a:extLst>
          </p:cNvPr>
          <p:cNvSpPr txBox="1"/>
          <p:nvPr/>
        </p:nvSpPr>
        <p:spPr>
          <a:xfrm>
            <a:off x="4054529" y="2564116"/>
            <a:ext cx="161062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Inferred latent distribution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AC5D9A-A36F-41D3-B570-68A1497BEDEF}"/>
              </a:ext>
            </a:extLst>
          </p:cNvPr>
          <p:cNvSpPr txBox="1"/>
          <p:nvPr/>
        </p:nvSpPr>
        <p:spPr>
          <a:xfrm>
            <a:off x="4794387" y="3777594"/>
            <a:ext cx="26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Common choice of prior: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3615F0-A2A0-4612-A7BC-8519CCD1618A}"/>
                  </a:ext>
                </a:extLst>
              </p:cNvPr>
              <p:cNvSpPr txBox="1"/>
              <p:nvPr/>
            </p:nvSpPr>
            <p:spPr>
              <a:xfrm>
                <a:off x="4716379" y="4588042"/>
                <a:ext cx="611204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Encourages encodings to distribute encodings evenly around the center of the latent space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Penalize the network when it tries to “cheat” by clustering points in specific regions (i.e. Memorizing the data.)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3615F0-A2A0-4612-A7BC-8519CCD16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379" y="4588042"/>
                <a:ext cx="6112042" cy="1477328"/>
              </a:xfrm>
              <a:prstGeom prst="rect">
                <a:avLst/>
              </a:prstGeom>
              <a:blipFill>
                <a:blip r:embed="rId3"/>
                <a:stretch>
                  <a:fillRect l="-699" r="-1397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2BA03D3-C5DA-455E-948C-433F3BCF4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11" y="3462586"/>
            <a:ext cx="3434818" cy="30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00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7AF9A2-575D-4D45-AFB1-4AED7AE7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Priors on the latent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80D80B-E682-4C64-823A-F9B120143AA4}"/>
                  </a:ext>
                </a:extLst>
              </p:cNvPr>
              <p:cNvSpPr txBox="1"/>
              <p:nvPr/>
            </p:nvSpPr>
            <p:spPr>
              <a:xfrm>
                <a:off x="4794379" y="1872617"/>
                <a:ext cx="2603241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80D80B-E682-4C64-823A-F9B120143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379" y="1872617"/>
                <a:ext cx="2603241" cy="506870"/>
              </a:xfrm>
              <a:prstGeom prst="rect">
                <a:avLst/>
              </a:prstGeom>
              <a:blipFill>
                <a:blip r:embed="rId2"/>
                <a:stretch>
                  <a:fillRect t="-73494" b="-12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756CA0A-4D48-4C70-BA09-E29B92BAF15F}"/>
              </a:ext>
            </a:extLst>
          </p:cNvPr>
          <p:cNvSpPr txBox="1"/>
          <p:nvPr/>
        </p:nvSpPr>
        <p:spPr>
          <a:xfrm>
            <a:off x="4794387" y="3777594"/>
            <a:ext cx="26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Common choice of prior: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99B0D2-A4BD-42DE-A5FF-523C6A4F5ECA}"/>
                  </a:ext>
                </a:extLst>
              </p:cNvPr>
              <p:cNvSpPr txBox="1"/>
              <p:nvPr/>
            </p:nvSpPr>
            <p:spPr>
              <a:xfrm>
                <a:off x="4716379" y="4588042"/>
                <a:ext cx="611204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Encourages encodings to distribute encodings evenly around the center of the latent space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Penalize the network when it tries to “cheat” by clustering points in specific regions (i.e. Memorizing the data.)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99B0D2-A4BD-42DE-A5FF-523C6A4F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379" y="4588042"/>
                <a:ext cx="6112042" cy="1477328"/>
              </a:xfrm>
              <a:prstGeom prst="rect">
                <a:avLst/>
              </a:prstGeom>
              <a:blipFill>
                <a:blip r:embed="rId3"/>
                <a:stretch>
                  <a:fillRect l="-699" r="-1397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180F12-F0CF-4A64-92E4-B9618903F8C8}"/>
                  </a:ext>
                </a:extLst>
              </p:cNvPr>
              <p:cNvSpPr txBox="1"/>
              <p:nvPr/>
            </p:nvSpPr>
            <p:spPr>
              <a:xfrm>
                <a:off x="5173579" y="2460923"/>
                <a:ext cx="3022559" cy="815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180F12-F0CF-4A64-92E4-B9618903F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579" y="2460923"/>
                <a:ext cx="3022559" cy="8158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CF2F419-E98B-420F-8A7F-65CE04BE2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11" y="3462586"/>
            <a:ext cx="3434818" cy="303028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D3CA4B-0BDA-467B-8821-082C51CFC3D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8196139" y="2195783"/>
            <a:ext cx="1169802" cy="6707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E97DD9-708D-494D-9D9C-A9486CCD10B0}"/>
              </a:ext>
            </a:extLst>
          </p:cNvPr>
          <p:cNvSpPr txBox="1"/>
          <p:nvPr/>
        </p:nvSpPr>
        <p:spPr>
          <a:xfrm>
            <a:off x="9365941" y="1872617"/>
            <a:ext cx="2503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KL-divergence between the two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530942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4F7EC-BD0C-4B43-B852-6C25EEAF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VAEs computation graph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3FB184CC-19C8-4E92-8D9F-30DCDB15FBF4}"/>
              </a:ext>
            </a:extLst>
          </p:cNvPr>
          <p:cNvSpPr/>
          <p:nvPr/>
        </p:nvSpPr>
        <p:spPr>
          <a:xfrm rot="16200000">
            <a:off x="6982345" y="2275934"/>
            <a:ext cx="1886758" cy="2042143"/>
          </a:xfrm>
          <a:prstGeom prst="trapezoid">
            <a:avLst>
              <a:gd name="adj" fmla="val 30653"/>
            </a:avLst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9F72AB77-BA54-4DFF-BA0B-576A3C2C901E}"/>
              </a:ext>
            </a:extLst>
          </p:cNvPr>
          <p:cNvSpPr/>
          <p:nvPr/>
        </p:nvSpPr>
        <p:spPr>
          <a:xfrm rot="5400000">
            <a:off x="3437812" y="2258069"/>
            <a:ext cx="1886758" cy="2042145"/>
          </a:xfrm>
          <a:prstGeom prst="trapezoid">
            <a:avLst>
              <a:gd name="adj" fmla="val 30653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F86B159-2DC0-4F2C-9530-F456EA1D405F}"/>
                  </a:ext>
                </a:extLst>
              </p:cNvPr>
              <p:cNvSpPr/>
              <p:nvPr/>
            </p:nvSpPr>
            <p:spPr>
              <a:xfrm>
                <a:off x="2495857" y="1904442"/>
                <a:ext cx="561474" cy="2767263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F86B159-2DC0-4F2C-9530-F456EA1D4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857" y="1904442"/>
                <a:ext cx="561474" cy="276726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82A1F00-F196-4E49-93FD-C90A2D9C44E2}"/>
                  </a:ext>
                </a:extLst>
              </p:cNvPr>
              <p:cNvSpPr/>
              <p:nvPr/>
            </p:nvSpPr>
            <p:spPr>
              <a:xfrm>
                <a:off x="6296820" y="2825746"/>
                <a:ext cx="531392" cy="876234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82A1F00-F196-4E49-93FD-C90A2D9C4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820" y="2825746"/>
                <a:ext cx="531392" cy="8762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691662A-09C1-4AA3-852B-1226C1D35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750" y="2337784"/>
            <a:ext cx="1756611" cy="1852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3F00E6C-262C-41C6-9D9D-7B8CFB1F3E8B}"/>
                  </a:ext>
                </a:extLst>
              </p:cNvPr>
              <p:cNvSpPr/>
              <p:nvPr/>
            </p:nvSpPr>
            <p:spPr>
              <a:xfrm>
                <a:off x="9303717" y="1883055"/>
                <a:ext cx="561474" cy="2767263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3F00E6C-262C-41C6-9D9D-7B8CFB1F3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717" y="1883055"/>
                <a:ext cx="561474" cy="276726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D57FBE4-2856-4217-87EE-E23273926562}"/>
                  </a:ext>
                </a:extLst>
              </p:cNvPr>
              <p:cNvSpPr/>
              <p:nvPr/>
            </p:nvSpPr>
            <p:spPr>
              <a:xfrm>
                <a:off x="5487364" y="3263863"/>
                <a:ext cx="531392" cy="876234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D57FBE4-2856-4217-87EE-E23273926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364" y="3263863"/>
                <a:ext cx="531392" cy="87623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C9EBD2B-8AEF-4751-B33F-CE0E50B2C3AD}"/>
                  </a:ext>
                </a:extLst>
              </p:cNvPr>
              <p:cNvSpPr/>
              <p:nvPr/>
            </p:nvSpPr>
            <p:spPr>
              <a:xfrm>
                <a:off x="5493489" y="2335762"/>
                <a:ext cx="531392" cy="876234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C9EBD2B-8AEF-4751-B33F-CE0E50B2C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89" y="2335762"/>
                <a:ext cx="531392" cy="87623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642A51A-0449-48D5-AE36-2E1C967F4A14}"/>
              </a:ext>
            </a:extLst>
          </p:cNvPr>
          <p:cNvCxnSpPr>
            <a:cxnSpLocks/>
          </p:cNvCxnSpPr>
          <p:nvPr/>
        </p:nvCxnSpPr>
        <p:spPr>
          <a:xfrm>
            <a:off x="5996475" y="2825746"/>
            <a:ext cx="285562" cy="219060"/>
          </a:xfrm>
          <a:prstGeom prst="bentConnector3">
            <a:avLst>
              <a:gd name="adj1" fmla="val 50000"/>
            </a:avLst>
          </a:prstGeom>
          <a:ln>
            <a:solidFill>
              <a:srgbClr val="FFB3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6D05C52-FCA3-4538-9663-1523BEF1E1D4}"/>
              </a:ext>
            </a:extLst>
          </p:cNvPr>
          <p:cNvCxnSpPr>
            <a:stCxn id="11" idx="3"/>
          </p:cNvCxnSpPr>
          <p:nvPr/>
        </p:nvCxnSpPr>
        <p:spPr>
          <a:xfrm flipV="1">
            <a:off x="6018756" y="3452326"/>
            <a:ext cx="263281" cy="249654"/>
          </a:xfrm>
          <a:prstGeom prst="bentConnector3">
            <a:avLst/>
          </a:prstGeom>
          <a:ln>
            <a:solidFill>
              <a:srgbClr val="FFB3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A6F53E-A5AB-44C5-8C64-F334E8659A08}"/>
                  </a:ext>
                </a:extLst>
              </p:cNvPr>
              <p:cNvSpPr txBox="1"/>
              <p:nvPr/>
            </p:nvSpPr>
            <p:spPr>
              <a:xfrm>
                <a:off x="2995637" y="5288506"/>
                <a:ext cx="3023119" cy="39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Encoder computes: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A6F53E-A5AB-44C5-8C64-F334E8659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637" y="5288506"/>
                <a:ext cx="3023119" cy="394082"/>
              </a:xfrm>
              <a:prstGeom prst="rect">
                <a:avLst/>
              </a:prstGeom>
              <a:blipFill>
                <a:blip r:embed="rId8"/>
                <a:stretch>
                  <a:fillRect l="-1613" t="-112500" b="-17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678EFA-10CF-48C1-A982-1035890CCAF9}"/>
                  </a:ext>
                </a:extLst>
              </p:cNvPr>
              <p:cNvSpPr txBox="1"/>
              <p:nvPr/>
            </p:nvSpPr>
            <p:spPr>
              <a:xfrm>
                <a:off x="6965346" y="5300881"/>
                <a:ext cx="2864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Decoder computes: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678EFA-10CF-48C1-A982-1035890CC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346" y="5300881"/>
                <a:ext cx="2864498" cy="369332"/>
              </a:xfrm>
              <a:prstGeom prst="rect">
                <a:avLst/>
              </a:prstGeom>
              <a:blipFill>
                <a:blip r:embed="rId9"/>
                <a:stretch>
                  <a:fillRect l="-1915" t="-121667" r="-2128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D5562AA8-A078-4FDC-B3F2-F398E6FB510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8272" b="92593" l="1647" r="96471">
                        <a14:foregroundMark x1="2118" y1="46914" x2="13882" y2="69136"/>
                        <a14:foregroundMark x1="1882" y1="46914" x2="4706" y2="66667"/>
                        <a14:foregroundMark x1="5176" y1="66667" x2="67294" y2="75309"/>
                        <a14:foregroundMark x1="67294" y1="75309" x2="93412" y2="66667"/>
                        <a14:foregroundMark x1="93412" y1="66667" x2="96471" y2="44444"/>
                        <a14:foregroundMark x1="93647" y1="46914" x2="93647" y2="46914"/>
                        <a14:foregroundMark x1="94353" y1="50617" x2="88471" y2="64198"/>
                        <a14:foregroundMark x1="93176" y1="64198" x2="52235" y2="67901"/>
                        <a14:foregroundMark x1="52235" y1="67901" x2="49882" y2="70370"/>
                      </a14:backgroundRemoval>
                    </a14:imgEffect>
                  </a14:imgLayer>
                </a14:imgProps>
              </a:ext>
            </a:extLst>
          </a:blip>
          <a:srcRect l="693" t="31831"/>
          <a:stretch/>
        </p:blipFill>
        <p:spPr>
          <a:xfrm>
            <a:off x="6624734" y="4719969"/>
            <a:ext cx="3545723" cy="5259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38FF13-737B-4095-8C21-5FE23D549E8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8272" b="92593" l="1647" r="96471">
                        <a14:foregroundMark x1="2118" y1="46914" x2="13882" y2="69136"/>
                        <a14:foregroundMark x1="1882" y1="46914" x2="4706" y2="66667"/>
                        <a14:foregroundMark x1="5176" y1="66667" x2="67294" y2="75309"/>
                        <a14:foregroundMark x1="67294" y1="75309" x2="93412" y2="66667"/>
                        <a14:foregroundMark x1="93412" y1="66667" x2="96471" y2="44444"/>
                        <a14:foregroundMark x1="93647" y1="46914" x2="93647" y2="46914"/>
                        <a14:foregroundMark x1="94353" y1="50617" x2="88471" y2="64198"/>
                        <a14:foregroundMark x1="93176" y1="64198" x2="52235" y2="67901"/>
                        <a14:foregroundMark x1="52235" y1="67901" x2="49882" y2="70370"/>
                      </a14:backgroundRemoval>
                    </a14:imgEffect>
                  </a14:imgLayer>
                </a14:imgProps>
              </a:ext>
            </a:extLst>
          </a:blip>
          <a:srcRect l="693" t="31831"/>
          <a:stretch/>
        </p:blipFill>
        <p:spPr>
          <a:xfrm>
            <a:off x="2649804" y="4719969"/>
            <a:ext cx="3974930" cy="525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4350D6-D779-47EA-8DC0-A650582F6DA0}"/>
                  </a:ext>
                </a:extLst>
              </p:cNvPr>
              <p:cNvSpPr txBox="1"/>
              <p:nvPr/>
            </p:nvSpPr>
            <p:spPr>
              <a:xfrm>
                <a:off x="2309488" y="5913908"/>
                <a:ext cx="7945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(reconstruction loss) + (regularization term)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4350D6-D779-47EA-8DC0-A650582F6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88" y="5913908"/>
                <a:ext cx="7945098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8D81EEF7-F92E-4361-9EC3-A596DD3076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998" y="2441711"/>
            <a:ext cx="1783366" cy="17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7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2D68-5EEC-4F48-89C3-3C410465C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VS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A7A29-1772-4113-881C-66787ED95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7597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Supervised Learning</a:t>
            </a:r>
          </a:p>
          <a:p>
            <a:pPr marL="0" indent="0" algn="ctr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Data: </a:t>
            </a:r>
            <a:r>
              <a:rPr lang="en-US" sz="2400" dirty="0"/>
              <a:t>(</a:t>
            </a:r>
            <a:r>
              <a:rPr lang="en-US" sz="2400" dirty="0" err="1"/>
              <a:t>x,y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x is data, y is label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Goal: </a:t>
            </a:r>
            <a:r>
              <a:rPr lang="en-US" sz="2400" dirty="0"/>
              <a:t>Learn function to map</a:t>
            </a:r>
          </a:p>
          <a:p>
            <a:pPr marL="0" indent="0">
              <a:buNone/>
            </a:pPr>
            <a:r>
              <a:rPr lang="en-US" sz="2400" b="1" dirty="0"/>
              <a:t>                            </a:t>
            </a:r>
            <a:r>
              <a:rPr lang="en-US" sz="2400" dirty="0"/>
              <a:t>x </a:t>
            </a:r>
            <a:r>
              <a:rPr lang="en-US" sz="2400" dirty="0">
                <a:sym typeface="Wingdings" panose="05000000000000000000" pitchFamily="2" charset="2"/>
              </a:rPr>
              <a:t> y</a:t>
            </a:r>
          </a:p>
          <a:p>
            <a:pPr marL="0" indent="0">
              <a:buNone/>
            </a:pPr>
            <a:endParaRPr lang="en-US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b="1" dirty="0">
                <a:sym typeface="Wingdings" panose="05000000000000000000" pitchFamily="2" charset="2"/>
              </a:rPr>
              <a:t>Examples: </a:t>
            </a:r>
            <a:r>
              <a:rPr lang="en-US" sz="2400" dirty="0">
                <a:sym typeface="Wingdings" panose="05000000000000000000" pitchFamily="2" charset="2"/>
              </a:rPr>
              <a:t>Classification, regression, object detention, semantic segmentation, etc.</a:t>
            </a:r>
            <a:endParaRPr lang="en-US" sz="24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819072-AC18-450E-B37E-E9A7EB5D7477}"/>
              </a:ext>
            </a:extLst>
          </p:cNvPr>
          <p:cNvSpPr txBox="1">
            <a:spLocks/>
          </p:cNvSpPr>
          <p:nvPr/>
        </p:nvSpPr>
        <p:spPr>
          <a:xfrm>
            <a:off x="6096000" y="1825624"/>
            <a:ext cx="5257800" cy="475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alpha val="24000"/>
                  </a:schemeClr>
                </a:solidFill>
              </a:rPr>
              <a:t>Unsupervised Learning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1">
                  <a:alpha val="24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1">
                    <a:alpha val="24000"/>
                  </a:schemeClr>
                </a:solidFill>
              </a:rPr>
              <a:t>Data: </a:t>
            </a:r>
            <a:r>
              <a:rPr lang="en-US" sz="2400" dirty="0">
                <a:solidFill>
                  <a:schemeClr val="tx1">
                    <a:alpha val="24000"/>
                  </a:schemeClr>
                </a:solidFill>
              </a:rPr>
              <a:t>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tx1">
                    <a:alpha val="24000"/>
                  </a:schemeClr>
                </a:solidFill>
              </a:rPr>
              <a:t>x is data, no labels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tx1">
                  <a:alpha val="24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1">
                    <a:alpha val="24000"/>
                  </a:schemeClr>
                </a:solidFill>
              </a:rPr>
              <a:t>Goal: </a:t>
            </a:r>
            <a:r>
              <a:rPr lang="en-US" sz="2400" dirty="0">
                <a:solidFill>
                  <a:schemeClr val="tx1">
                    <a:alpha val="24000"/>
                  </a:schemeClr>
                </a:solidFill>
              </a:rPr>
              <a:t>Learn some hidden or underlying structure of the data</a:t>
            </a:r>
            <a:endParaRPr lang="en-US" sz="2400" b="1" dirty="0">
              <a:solidFill>
                <a:schemeClr val="tx1">
                  <a:alpha val="24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1">
                  <a:alpha val="24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1">
                    <a:alpha val="24000"/>
                  </a:schemeClr>
                </a:solidFill>
                <a:sym typeface="Wingdings" panose="05000000000000000000" pitchFamily="2" charset="2"/>
              </a:rPr>
              <a:t>Examples: </a:t>
            </a:r>
            <a:r>
              <a:rPr lang="en-US" sz="2400" dirty="0">
                <a:solidFill>
                  <a:schemeClr val="tx1">
                    <a:alpha val="24000"/>
                  </a:schemeClr>
                </a:solidFill>
                <a:sym typeface="Wingdings" panose="05000000000000000000" pitchFamily="2" charset="2"/>
              </a:rPr>
              <a:t>Clustering, feature or dimensionality reduction, etc.</a:t>
            </a:r>
            <a:endParaRPr lang="en-US" sz="2400" b="1" dirty="0">
              <a:solidFill>
                <a:schemeClr val="tx1">
                  <a:alpha val="2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385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87F1F3-D96D-4EAF-912D-7D0BDA2D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VAEs computation graph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E9635E36-6211-48DE-9CC2-F301D3650F76}"/>
              </a:ext>
            </a:extLst>
          </p:cNvPr>
          <p:cNvSpPr/>
          <p:nvPr/>
        </p:nvSpPr>
        <p:spPr>
          <a:xfrm rot="16200000">
            <a:off x="6982345" y="2275934"/>
            <a:ext cx="1886758" cy="2042143"/>
          </a:xfrm>
          <a:prstGeom prst="trapezoid">
            <a:avLst>
              <a:gd name="adj" fmla="val 30653"/>
            </a:avLst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5ECC9536-8C24-47DC-A6BC-13AF12922A54}"/>
              </a:ext>
            </a:extLst>
          </p:cNvPr>
          <p:cNvSpPr/>
          <p:nvPr/>
        </p:nvSpPr>
        <p:spPr>
          <a:xfrm rot="5400000">
            <a:off x="3437812" y="2258069"/>
            <a:ext cx="1886758" cy="2042145"/>
          </a:xfrm>
          <a:prstGeom prst="trapezoid">
            <a:avLst>
              <a:gd name="adj" fmla="val 30653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87418D25-6707-4DDE-A602-3150B12A879C}"/>
                  </a:ext>
                </a:extLst>
              </p:cNvPr>
              <p:cNvSpPr/>
              <p:nvPr/>
            </p:nvSpPr>
            <p:spPr>
              <a:xfrm>
                <a:off x="2495857" y="1904442"/>
                <a:ext cx="561474" cy="2767263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87418D25-6707-4DDE-A602-3150B12A8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857" y="1904442"/>
                <a:ext cx="561474" cy="276726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64521B8-73D1-4715-A2FA-C5BA8B053AE2}"/>
                  </a:ext>
                </a:extLst>
              </p:cNvPr>
              <p:cNvSpPr/>
              <p:nvPr/>
            </p:nvSpPr>
            <p:spPr>
              <a:xfrm>
                <a:off x="6296820" y="2825746"/>
                <a:ext cx="531392" cy="876234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64521B8-73D1-4715-A2FA-C5BA8B053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820" y="2825746"/>
                <a:ext cx="531392" cy="8762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0CA35D8-DBE2-4765-96C4-13866BF19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750" y="2337784"/>
            <a:ext cx="1756611" cy="1852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499B8EB-644F-4A5C-B132-0B9DFB93463C}"/>
                  </a:ext>
                </a:extLst>
              </p:cNvPr>
              <p:cNvSpPr/>
              <p:nvPr/>
            </p:nvSpPr>
            <p:spPr>
              <a:xfrm>
                <a:off x="9303717" y="1883055"/>
                <a:ext cx="561474" cy="2767263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499B8EB-644F-4A5C-B132-0B9DFB934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717" y="1883055"/>
                <a:ext cx="561474" cy="276726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3B01925-921F-4436-B86C-F4D515DB5CD6}"/>
                  </a:ext>
                </a:extLst>
              </p:cNvPr>
              <p:cNvSpPr/>
              <p:nvPr/>
            </p:nvSpPr>
            <p:spPr>
              <a:xfrm>
                <a:off x="5487364" y="3263863"/>
                <a:ext cx="531392" cy="876234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3B01925-921F-4436-B86C-F4D515DB5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364" y="3263863"/>
                <a:ext cx="531392" cy="87623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6050720-3619-4F39-89C9-E0E1499389CD}"/>
                  </a:ext>
                </a:extLst>
              </p:cNvPr>
              <p:cNvSpPr/>
              <p:nvPr/>
            </p:nvSpPr>
            <p:spPr>
              <a:xfrm>
                <a:off x="5493489" y="2335762"/>
                <a:ext cx="531392" cy="876234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6050720-3619-4F39-89C9-E0E149938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89" y="2335762"/>
                <a:ext cx="531392" cy="87623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FB04EE2-F99C-4B23-878E-D816D911DBF5}"/>
              </a:ext>
            </a:extLst>
          </p:cNvPr>
          <p:cNvCxnSpPr>
            <a:cxnSpLocks/>
          </p:cNvCxnSpPr>
          <p:nvPr/>
        </p:nvCxnSpPr>
        <p:spPr>
          <a:xfrm>
            <a:off x="5996475" y="2825746"/>
            <a:ext cx="285562" cy="219060"/>
          </a:xfrm>
          <a:prstGeom prst="bentConnector3">
            <a:avLst>
              <a:gd name="adj1" fmla="val 50000"/>
            </a:avLst>
          </a:prstGeom>
          <a:ln>
            <a:solidFill>
              <a:srgbClr val="FFB3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D16EA72-8AA1-4AF4-B798-F449E990D53D}"/>
              </a:ext>
            </a:extLst>
          </p:cNvPr>
          <p:cNvCxnSpPr>
            <a:stCxn id="11" idx="3"/>
          </p:cNvCxnSpPr>
          <p:nvPr/>
        </p:nvCxnSpPr>
        <p:spPr>
          <a:xfrm flipV="1">
            <a:off x="6018756" y="3452326"/>
            <a:ext cx="263281" cy="249654"/>
          </a:xfrm>
          <a:prstGeom prst="bentConnector3">
            <a:avLst/>
          </a:prstGeom>
          <a:ln>
            <a:solidFill>
              <a:srgbClr val="FFB3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C6A42D-7BCD-4DD8-AA18-251B7CB66576}"/>
                  </a:ext>
                </a:extLst>
              </p:cNvPr>
              <p:cNvSpPr txBox="1"/>
              <p:nvPr/>
            </p:nvSpPr>
            <p:spPr>
              <a:xfrm>
                <a:off x="2995637" y="5288506"/>
                <a:ext cx="3023119" cy="39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Encoder computes: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C6A42D-7BCD-4DD8-AA18-251B7CB6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637" y="5288506"/>
                <a:ext cx="3023119" cy="394082"/>
              </a:xfrm>
              <a:prstGeom prst="rect">
                <a:avLst/>
              </a:prstGeom>
              <a:blipFill>
                <a:blip r:embed="rId8"/>
                <a:stretch>
                  <a:fillRect l="-1613" t="-112500" b="-17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7BEC16-6CFB-4FE2-B4A9-174D800D3AF8}"/>
                  </a:ext>
                </a:extLst>
              </p:cNvPr>
              <p:cNvSpPr txBox="1"/>
              <p:nvPr/>
            </p:nvSpPr>
            <p:spPr>
              <a:xfrm>
                <a:off x="6965346" y="5300881"/>
                <a:ext cx="2864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Decoder computes: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7BEC16-6CFB-4FE2-B4A9-174D800D3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346" y="5300881"/>
                <a:ext cx="2864498" cy="369332"/>
              </a:xfrm>
              <a:prstGeom prst="rect">
                <a:avLst/>
              </a:prstGeom>
              <a:blipFill>
                <a:blip r:embed="rId9"/>
                <a:stretch>
                  <a:fillRect l="-1915" t="-121667" r="-2128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714F28F7-E1B3-4479-9ACC-350E8CE8B2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8272" b="92593" l="1647" r="96471">
                        <a14:foregroundMark x1="2118" y1="46914" x2="13882" y2="69136"/>
                        <a14:foregroundMark x1="1882" y1="46914" x2="4706" y2="66667"/>
                        <a14:foregroundMark x1="5176" y1="66667" x2="67294" y2="75309"/>
                        <a14:foregroundMark x1="67294" y1="75309" x2="93412" y2="66667"/>
                        <a14:foregroundMark x1="93412" y1="66667" x2="96471" y2="44444"/>
                        <a14:foregroundMark x1="93647" y1="46914" x2="93647" y2="46914"/>
                        <a14:foregroundMark x1="94353" y1="50617" x2="88471" y2="64198"/>
                        <a14:foregroundMark x1="93176" y1="64198" x2="52235" y2="67901"/>
                        <a14:foregroundMark x1="52235" y1="67901" x2="49882" y2="70370"/>
                      </a14:backgroundRemoval>
                    </a14:imgEffect>
                  </a14:imgLayer>
                </a14:imgProps>
              </a:ext>
            </a:extLst>
          </a:blip>
          <a:srcRect l="693" t="31831"/>
          <a:stretch/>
        </p:blipFill>
        <p:spPr>
          <a:xfrm>
            <a:off x="6624734" y="4719969"/>
            <a:ext cx="3545723" cy="5259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4BDBA8-4034-476D-AAE7-B9F44065D14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8272" b="92593" l="1647" r="96471">
                        <a14:foregroundMark x1="2118" y1="46914" x2="13882" y2="69136"/>
                        <a14:foregroundMark x1="1882" y1="46914" x2="4706" y2="66667"/>
                        <a14:foregroundMark x1="5176" y1="66667" x2="67294" y2="75309"/>
                        <a14:foregroundMark x1="67294" y1="75309" x2="93412" y2="66667"/>
                        <a14:foregroundMark x1="93412" y1="66667" x2="96471" y2="44444"/>
                        <a14:foregroundMark x1="93647" y1="46914" x2="93647" y2="46914"/>
                        <a14:foregroundMark x1="94353" y1="50617" x2="88471" y2="64198"/>
                        <a14:foregroundMark x1="93176" y1="64198" x2="52235" y2="67901"/>
                        <a14:foregroundMark x1="52235" y1="67901" x2="49882" y2="70370"/>
                      </a14:backgroundRemoval>
                    </a14:imgEffect>
                  </a14:imgLayer>
                </a14:imgProps>
              </a:ext>
            </a:extLst>
          </a:blip>
          <a:srcRect l="693" t="31831"/>
          <a:stretch/>
        </p:blipFill>
        <p:spPr>
          <a:xfrm>
            <a:off x="2649804" y="4719969"/>
            <a:ext cx="3974930" cy="525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7CD191-E70B-4115-A9E6-C2D12EBDDB4B}"/>
                  </a:ext>
                </a:extLst>
              </p:cNvPr>
              <p:cNvSpPr txBox="1"/>
              <p:nvPr/>
            </p:nvSpPr>
            <p:spPr>
              <a:xfrm>
                <a:off x="2309488" y="5913908"/>
                <a:ext cx="7945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(reconstruction loss) + (regularization term)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7CD191-E70B-4115-A9E6-C2D12EBDD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88" y="5913908"/>
                <a:ext cx="7945098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299BCB6-F8DC-4681-8CCD-73B514598AB9}"/>
              </a:ext>
            </a:extLst>
          </p:cNvPr>
          <p:cNvSpPr txBox="1"/>
          <p:nvPr/>
        </p:nvSpPr>
        <p:spPr>
          <a:xfrm>
            <a:off x="2818695" y="1413263"/>
            <a:ext cx="695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Problem: </a:t>
            </a:r>
            <a:r>
              <a:rPr lang="en-US" dirty="0">
                <a:solidFill>
                  <a:srgbClr val="FF0000"/>
                </a:solidFill>
              </a:rPr>
              <a:t>We cannot backpropagate gradients through sampling layers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B3472F8-0CCE-4DD4-8B34-BAF4269816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998" y="2441711"/>
            <a:ext cx="1783366" cy="17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97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1B30C-68B7-4860-AB4F-F3AF8BF8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Reparametrizing the sampling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2A5D-C3A2-42F6-8722-AB6E9EE7F2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842" y="1825625"/>
                <a:ext cx="307550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Key Idea: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800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dirty="0"/>
                  <a:t>Consider the sampled latent vector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 as a sum of</a:t>
                </a:r>
              </a:p>
              <a:p>
                <a:r>
                  <a:rPr lang="en-US" sz="1800" dirty="0">
                    <a:highlight>
                      <a:srgbClr val="FFE699"/>
                    </a:highlight>
                  </a:rPr>
                  <a:t>A fixed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highlight>
                          <a:srgbClr val="FFE699"/>
                        </a:highlight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>
                    <a:highlight>
                      <a:srgbClr val="FFE699"/>
                    </a:highlight>
                  </a:rPr>
                  <a:t> vector,</a:t>
                </a:r>
              </a:p>
              <a:p>
                <a:r>
                  <a:rPr lang="en-US" sz="1800" dirty="0">
                    <a:highlight>
                      <a:srgbClr val="FFE699"/>
                    </a:highlight>
                  </a:rPr>
                  <a:t>And fixed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highlight>
                          <a:srgbClr val="FFE699"/>
                        </a:highlight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highlight>
                      <a:srgbClr val="FFE699"/>
                    </a:highlight>
                  </a:rPr>
                  <a:t> vector</a:t>
                </a:r>
                <a:r>
                  <a:rPr lang="en-US" sz="1800" dirty="0"/>
                  <a:t>, scaled by </a:t>
                </a:r>
                <a:r>
                  <a:rPr lang="en-US" sz="1800" dirty="0">
                    <a:highlight>
                      <a:srgbClr val="BDD7EE"/>
                    </a:highlight>
                  </a:rPr>
                  <a:t>random constants </a:t>
                </a:r>
                <a:r>
                  <a:rPr lang="en-US" sz="1800" dirty="0"/>
                  <a:t>drawn from the prior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62A5D-C3A2-42F6-8722-AB6E9EE7F2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842" y="1825625"/>
                <a:ext cx="3075501" cy="4351338"/>
              </a:xfrm>
              <a:blipFill>
                <a:blip r:embed="rId2"/>
                <a:stretch>
                  <a:fillRect l="-4167" t="-2241" r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rapezoid 3">
            <a:extLst>
              <a:ext uri="{FF2B5EF4-FFF2-40B4-BE49-F238E27FC236}">
                <a16:creationId xmlns:a16="http://schemas.microsoft.com/office/drawing/2014/main" id="{8F73653F-FF17-47DF-BEE7-6DBE33E5EA3D}"/>
              </a:ext>
            </a:extLst>
          </p:cNvPr>
          <p:cNvSpPr/>
          <p:nvPr/>
        </p:nvSpPr>
        <p:spPr>
          <a:xfrm rot="16200000">
            <a:off x="4255188" y="2893555"/>
            <a:ext cx="1886758" cy="2042143"/>
          </a:xfrm>
          <a:prstGeom prst="trapezoid">
            <a:avLst>
              <a:gd name="adj" fmla="val 30653"/>
            </a:avLst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6E960764-3B8E-476F-A461-1E5E769D2EC2}"/>
              </a:ext>
            </a:extLst>
          </p:cNvPr>
          <p:cNvSpPr/>
          <p:nvPr/>
        </p:nvSpPr>
        <p:spPr>
          <a:xfrm rot="5400000">
            <a:off x="710655" y="2875690"/>
            <a:ext cx="1886758" cy="2042145"/>
          </a:xfrm>
          <a:prstGeom prst="trapezoid">
            <a:avLst>
              <a:gd name="adj" fmla="val 30653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7C9CB537-EC40-4C8E-A085-990557CFFFF0}"/>
                  </a:ext>
                </a:extLst>
              </p:cNvPr>
              <p:cNvSpPr/>
              <p:nvPr/>
            </p:nvSpPr>
            <p:spPr>
              <a:xfrm>
                <a:off x="3569663" y="3443367"/>
                <a:ext cx="531392" cy="876234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7C9CB537-EC40-4C8E-A085-990557CFF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663" y="3443367"/>
                <a:ext cx="531392" cy="8762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F64E597-9748-4CE4-BABB-74048EB1B59B}"/>
                  </a:ext>
                </a:extLst>
              </p:cNvPr>
              <p:cNvSpPr/>
              <p:nvPr/>
            </p:nvSpPr>
            <p:spPr>
              <a:xfrm>
                <a:off x="2760207" y="3881484"/>
                <a:ext cx="531392" cy="876234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F64E597-9748-4CE4-BABB-74048EB1B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207" y="3881484"/>
                <a:ext cx="531392" cy="87623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6CF0286C-5D35-46C7-8AE3-9F324EB412CC}"/>
                  </a:ext>
                </a:extLst>
              </p:cNvPr>
              <p:cNvSpPr/>
              <p:nvPr/>
            </p:nvSpPr>
            <p:spPr>
              <a:xfrm>
                <a:off x="2766332" y="2953383"/>
                <a:ext cx="531392" cy="876234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6CF0286C-5D35-46C7-8AE3-9F324EB41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332" y="2953383"/>
                <a:ext cx="531392" cy="87623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8FEF322-C884-482A-9E71-CE443404C9C8}"/>
              </a:ext>
            </a:extLst>
          </p:cNvPr>
          <p:cNvCxnSpPr>
            <a:cxnSpLocks/>
          </p:cNvCxnSpPr>
          <p:nvPr/>
        </p:nvCxnSpPr>
        <p:spPr>
          <a:xfrm>
            <a:off x="3269318" y="3443367"/>
            <a:ext cx="285562" cy="219060"/>
          </a:xfrm>
          <a:prstGeom prst="bentConnector3">
            <a:avLst>
              <a:gd name="adj1" fmla="val 50000"/>
            </a:avLst>
          </a:prstGeom>
          <a:ln>
            <a:solidFill>
              <a:srgbClr val="FFB3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D3A9FDD-4B3A-4D98-9758-6D9AAA2607DA}"/>
              </a:ext>
            </a:extLst>
          </p:cNvPr>
          <p:cNvCxnSpPr>
            <a:stCxn id="7" idx="3"/>
          </p:cNvCxnSpPr>
          <p:nvPr/>
        </p:nvCxnSpPr>
        <p:spPr>
          <a:xfrm flipV="1">
            <a:off x="3291599" y="4069947"/>
            <a:ext cx="263281" cy="249654"/>
          </a:xfrm>
          <a:prstGeom prst="bentConnector3">
            <a:avLst/>
          </a:prstGeom>
          <a:ln>
            <a:solidFill>
              <a:srgbClr val="FFB3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80E1D4-0140-4C5F-91B8-4EF1E2AC0790}"/>
                  </a:ext>
                </a:extLst>
              </p:cNvPr>
              <p:cNvSpPr txBox="1"/>
              <p:nvPr/>
            </p:nvSpPr>
            <p:spPr>
              <a:xfrm>
                <a:off x="7622363" y="5225716"/>
                <a:ext cx="1548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highlight>
                            <a:srgbClr val="FFE699"/>
                          </a:highlight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highlight>
                            <a:srgbClr val="FFE699"/>
                          </a:highlight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𝛩</m:t>
                      </m:r>
                      <m:r>
                        <a:rPr lang="en-US" i="1" smtClean="0">
                          <a:highlight>
                            <a:srgbClr val="BDD7EE"/>
                          </a:highlight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>
                  <a:highlight>
                    <a:srgbClr val="BDD7EE"/>
                  </a:highlight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80E1D4-0140-4C5F-91B8-4EF1E2AC0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363" y="5225716"/>
                <a:ext cx="1548373" cy="276999"/>
              </a:xfrm>
              <a:prstGeom prst="rect">
                <a:avLst/>
              </a:prstGeom>
              <a:blipFill>
                <a:blip r:embed="rId6"/>
                <a:stretch>
                  <a:fillRect l="-2362" r="-157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EA98E0-99FF-465D-A71C-C050E92F97C6}"/>
              </a:ext>
            </a:extLst>
          </p:cNvPr>
          <p:cNvCxnSpPr>
            <a:cxnSpLocks/>
          </p:cNvCxnSpPr>
          <p:nvPr/>
        </p:nvCxnSpPr>
        <p:spPr>
          <a:xfrm>
            <a:off x="7900737" y="2374232"/>
            <a:ext cx="1457867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D8EAB-0C1E-4DE4-BA49-2E57D3648760}"/>
                  </a:ext>
                </a:extLst>
              </p:cNvPr>
              <p:cNvSpPr txBox="1"/>
              <p:nvPr/>
            </p:nvSpPr>
            <p:spPr>
              <a:xfrm>
                <a:off x="9358604" y="5942568"/>
                <a:ext cx="182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D8EAB-0C1E-4DE4-BA49-2E57D3648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604" y="5942568"/>
                <a:ext cx="1821653" cy="369332"/>
              </a:xfrm>
              <a:prstGeom prst="rect">
                <a:avLst/>
              </a:prstGeom>
              <a:blipFill>
                <a:blip r:embed="rId7"/>
                <a:stretch>
                  <a:fillRect l="-2676" t="-10000" r="-33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130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FA5C4-9B6C-411E-8FF4-7DDA09762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57" b="96357" l="10000" r="92338">
                        <a14:foregroundMark x1="19351" y1="25319" x2="20390" y2="31512"/>
                        <a14:foregroundMark x1="19870" y1="64117" x2="24026" y2="71767"/>
                        <a14:foregroundMark x1="27143" y1="61384" x2="15195" y2="65938"/>
                        <a14:foregroundMark x1="14156" y1="59199" x2="22727" y2="64663"/>
                        <a14:foregroundMark x1="22727" y1="64663" x2="32987" y2="62842"/>
                        <a14:foregroundMark x1="32987" y1="62842" x2="32987" y2="62842"/>
                        <a14:foregroundMark x1="28312" y1="57195" x2="18442" y2="66849"/>
                        <a14:foregroundMark x1="18442" y1="66849" x2="14156" y2="67031"/>
                        <a14:foregroundMark x1="20000" y1="56648" x2="13117" y2="65938"/>
                        <a14:foregroundMark x1="13117" y1="65938" x2="21299" y2="72860"/>
                        <a14:foregroundMark x1="21299" y1="72860" x2="30000" y2="67760"/>
                        <a14:foregroundMark x1="30000" y1="67760" x2="23247" y2="57013"/>
                        <a14:foregroundMark x1="23247" y1="57013" x2="19351" y2="56284"/>
                        <a14:foregroundMark x1="20390" y1="57559" x2="16364" y2="61202"/>
                        <a14:foregroundMark x1="18701" y1="55556" x2="14935" y2="63934"/>
                        <a14:foregroundMark x1="20649" y1="54827" x2="14805" y2="60109"/>
                        <a14:foregroundMark x1="24026" y1="57013" x2="26104" y2="60474"/>
                        <a14:foregroundMark x1="22078" y1="24954" x2="23766" y2="35155"/>
                        <a14:foregroundMark x1="27532" y1="26412" x2="21299" y2="36066"/>
                        <a14:foregroundMark x1="13247" y1="28415" x2="20130" y2="34426"/>
                        <a14:foregroundMark x1="14935" y1="28597" x2="19610" y2="39526"/>
                        <a14:foregroundMark x1="19610" y1="39526" x2="20390" y2="39891"/>
                        <a14:foregroundMark x1="13896" y1="27687" x2="21299" y2="19126"/>
                        <a14:foregroundMark x1="21299" y1="19126" x2="21688" y2="17851"/>
                        <a14:foregroundMark x1="20519" y1="19308" x2="26234" y2="25319"/>
                        <a14:foregroundMark x1="22078" y1="19854" x2="26234" y2="26412"/>
                        <a14:foregroundMark x1="58312" y1="79781" x2="62338" y2="86521"/>
                        <a14:foregroundMark x1="78701" y1="82514" x2="82468" y2="86339"/>
                        <a14:foregroundMark x1="80390" y1="50820" x2="83766" y2="57559"/>
                        <a14:foregroundMark x1="78961" y1="19672" x2="80390" y2="22951"/>
                        <a14:foregroundMark x1="80130" y1="29690" x2="79351" y2="48087"/>
                        <a14:foregroundMark x1="80779" y1="26412" x2="80779" y2="45173"/>
                        <a14:foregroundMark x1="79481" y1="16029" x2="80390" y2="25319"/>
                        <a14:foregroundMark x1="80779" y1="79781" x2="82857" y2="91621"/>
                        <a14:foregroundMark x1="88961" y1="84882" x2="81299" y2="96539"/>
                        <a14:foregroundMark x1="71948" y1="86339" x2="79481" y2="94171"/>
                        <a14:foregroundMark x1="79481" y1="94171" x2="81039" y2="96903"/>
                        <a14:foregroundMark x1="79610" y1="71038" x2="71039" y2="86339"/>
                        <a14:foregroundMark x1="70779" y1="80328" x2="74805" y2="83607"/>
                        <a14:foregroundMark x1="74805" y1="78689" x2="72078" y2="83971"/>
                        <a14:foregroundMark x1="79740" y1="72131" x2="86883" y2="82332"/>
                        <a14:foregroundMark x1="86883" y1="82332" x2="90909" y2="85428"/>
                        <a14:foregroundMark x1="80649" y1="71220" x2="88961" y2="78871"/>
                        <a14:foregroundMark x1="88961" y1="78871" x2="92338" y2="85246"/>
                        <a14:foregroundMark x1="80390" y1="58106" x2="80649" y2="80328"/>
                        <a14:foregroundMark x1="75974" y1="60656" x2="62987" y2="80692"/>
                        <a14:foregroundMark x1="62987" y1="80692" x2="61688" y2="81785"/>
                        <a14:foregroundMark x1="59740" y1="72495" x2="69740" y2="77778"/>
                        <a14:foregroundMark x1="69740" y1="77778" x2="72597" y2="83060"/>
                        <a14:foregroundMark x1="60130" y1="72678" x2="51818" y2="79781"/>
                        <a14:foregroundMark x1="51818" y1="79781" x2="49351" y2="85610"/>
                        <a14:foregroundMark x1="57792" y1="71585" x2="62597" y2="72131"/>
                        <a14:foregroundMark x1="56753" y1="73406" x2="51558" y2="88342"/>
                        <a14:foregroundMark x1="51169" y1="83607" x2="59610" y2="94900"/>
                        <a14:foregroundMark x1="72078" y1="82696" x2="63117" y2="95264"/>
                        <a14:foregroundMark x1="58312" y1="93989" x2="62468" y2="95264"/>
                        <a14:foregroundMark x1="70779" y1="18944" x2="81818" y2="33515"/>
                        <a14:foregroundMark x1="70390" y1="20219" x2="82727" y2="6557"/>
                        <a14:foregroundMark x1="78182" y1="8379" x2="72078" y2="18033"/>
                        <a14:foregroundMark x1="72078" y1="18033" x2="72078" y2="18215"/>
                        <a14:foregroundMark x1="77662" y1="8925" x2="84156" y2="9654"/>
                        <a14:foregroundMark x1="79481" y1="7468" x2="88052" y2="13115"/>
                        <a14:foregroundMark x1="88052" y1="13115" x2="90909" y2="17122"/>
                        <a14:foregroundMark x1="91169" y1="18215" x2="85455" y2="30419"/>
                        <a14:foregroundMark x1="85455" y1="30419" x2="83377" y2="32240"/>
                        <a14:foregroundMark x1="78571" y1="6375" x2="80649" y2="7104"/>
                        <a14:foregroundMark x1="84416" y1="42259" x2="87143" y2="54463"/>
                        <a14:foregroundMark x1="87143" y1="54463" x2="78831" y2="61566"/>
                        <a14:foregroundMark x1="78831" y1="61566" x2="73117" y2="51730"/>
                        <a14:foregroundMark x1="73117" y1="51730" x2="78831" y2="41894"/>
                        <a14:foregroundMark x1="78831" y1="41894" x2="87143" y2="49727"/>
                        <a14:foregroundMark x1="87143" y1="49727" x2="81818" y2="61020"/>
                        <a14:foregroundMark x1="81818" y1="61020" x2="81558" y2="61020"/>
                        <a14:foregroundMark x1="87013" y1="47177" x2="87013" y2="55373"/>
                        <a14:foregroundMark x1="85714" y1="45537" x2="89870" y2="49362"/>
                        <a14:foregroundMark x1="83896" y1="42987" x2="86623" y2="44809"/>
                        <a14:foregroundMark x1="81039" y1="42259" x2="84545" y2="43352"/>
                        <a14:foregroundMark x1="82727" y1="42623" x2="75584" y2="44080"/>
                        <a14:foregroundMark x1="76623" y1="42805" x2="71039" y2="54827"/>
                        <a14:foregroundMark x1="71039" y1="54827" x2="71299" y2="56648"/>
                        <a14:foregroundMark x1="73247" y1="50820" x2="80000" y2="63024"/>
                        <a14:foregroundMark x1="80000" y1="63024" x2="80649" y2="63024"/>
                        <a14:foregroundMark x1="77922" y1="61020" x2="87013" y2="54827"/>
                        <a14:foregroundMark x1="82468" y1="61384" x2="87792" y2="57377"/>
                        <a14:foregroundMark x1="87922" y1="54827" x2="80390" y2="62295"/>
                        <a14:foregroundMark x1="80390" y1="62295" x2="80390" y2="62295"/>
                        <a14:foregroundMark x1="77532" y1="60656" x2="85714" y2="62295"/>
                        <a14:foregroundMark x1="62987" y1="78871" x2="58442" y2="88342"/>
                        <a14:foregroundMark x1="56623" y1="82514" x2="64026" y2="877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720" y="1408305"/>
            <a:ext cx="5284258" cy="3767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C53F7-9164-4EB3-98C1-0A8044AA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Reparametrizing the sample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12D8D-9CE2-4BB3-9D6C-21AEB8C11AE9}"/>
              </a:ext>
            </a:extLst>
          </p:cNvPr>
          <p:cNvSpPr txBox="1"/>
          <p:nvPr/>
        </p:nvSpPr>
        <p:spPr>
          <a:xfrm>
            <a:off x="3422924" y="5122507"/>
            <a:ext cx="216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1B19AD-FAE0-4E06-9804-10C86C618C82}"/>
              </a:ext>
            </a:extLst>
          </p:cNvPr>
          <p:cNvSpPr txBox="1"/>
          <p:nvPr/>
        </p:nvSpPr>
        <p:spPr>
          <a:xfrm>
            <a:off x="675205" y="3056679"/>
            <a:ext cx="1685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Deterministic node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479DDE-54A5-4E44-806C-DB1BFBAE86AD}"/>
              </a:ext>
            </a:extLst>
          </p:cNvPr>
          <p:cNvSpPr txBox="1"/>
          <p:nvPr/>
        </p:nvSpPr>
        <p:spPr>
          <a:xfrm>
            <a:off x="838200" y="4121799"/>
            <a:ext cx="1877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Stochastic node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3ABCF-D395-45B8-A7C4-316FB522BF5D}"/>
              </a:ext>
            </a:extLst>
          </p:cNvPr>
          <p:cNvSpPr txBox="1"/>
          <p:nvPr/>
        </p:nvSpPr>
        <p:spPr>
          <a:xfrm>
            <a:off x="5222882" y="2515810"/>
            <a:ext cx="1083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Backprop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5BF57A-47A3-47B2-8173-F60A1761B4D7}"/>
                  </a:ext>
                </a:extLst>
              </p:cNvPr>
              <p:cNvSpPr txBox="1"/>
              <p:nvPr/>
            </p:nvSpPr>
            <p:spPr>
              <a:xfrm>
                <a:off x="2715208" y="3292109"/>
                <a:ext cx="1104661" cy="301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5BF57A-47A3-47B2-8173-F60A1761B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08" y="3292109"/>
                <a:ext cx="1104661" cy="301749"/>
              </a:xfrm>
              <a:prstGeom prst="rect">
                <a:avLst/>
              </a:prstGeom>
              <a:blipFill>
                <a:blip r:embed="rId5"/>
                <a:stretch>
                  <a:fillRect l="-2747" t="-158000" r="-15934" b="-2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3248DB0-1269-4841-B870-F35009DF73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7" r="-1"/>
          <a:stretch/>
        </p:blipFill>
        <p:spPr>
          <a:xfrm>
            <a:off x="5334194" y="2934216"/>
            <a:ext cx="329765" cy="7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93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146D30-AA24-4F94-A1BD-B2CEED6F0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97" b="96898" l="8025" r="89815">
                        <a14:foregroundMark x1="62500" y1="84672" x2="71605" y2="91788"/>
                        <a14:foregroundMark x1="69753" y1="90693" x2="63889" y2="91241"/>
                        <a14:foregroundMark x1="60494" y1="78102" x2="65895" y2="88686"/>
                        <a14:foregroundMark x1="57870" y1="76825" x2="65278" y2="87226"/>
                        <a14:foregroundMark x1="60340" y1="76642" x2="62809" y2="93796"/>
                        <a14:foregroundMark x1="62809" y1="93796" x2="63426" y2="94708"/>
                        <a14:foregroundMark x1="59259" y1="80109" x2="62654" y2="84672"/>
                        <a14:foregroundMark x1="59259" y1="78102" x2="62963" y2="89781"/>
                        <a14:foregroundMark x1="59105" y1="81752" x2="63580" y2="86679"/>
                        <a14:foregroundMark x1="60494" y1="78285" x2="65123" y2="89781"/>
                        <a14:foregroundMark x1="60802" y1="75182" x2="75154" y2="73358"/>
                        <a14:foregroundMark x1="75154" y1="73358" x2="75926" y2="73540"/>
                        <a14:foregroundMark x1="61265" y1="73540" x2="70679" y2="71715"/>
                        <a14:foregroundMark x1="59568" y1="71168" x2="73920" y2="70803"/>
                        <a14:foregroundMark x1="73920" y1="70803" x2="76235" y2="72628"/>
                        <a14:foregroundMark x1="73148" y1="72080" x2="77006" y2="79745"/>
                        <a14:foregroundMark x1="76543" y1="74818" x2="73765" y2="91423"/>
                        <a14:foregroundMark x1="75926" y1="82299" x2="66512" y2="90693"/>
                        <a14:foregroundMark x1="76543" y1="84307" x2="74074" y2="88869"/>
                        <a14:foregroundMark x1="75926" y1="77190" x2="77469" y2="83212"/>
                        <a14:foregroundMark x1="76698" y1="76825" x2="77932" y2="86679"/>
                        <a14:foregroundMark x1="76543" y1="85401" x2="62346" y2="92153"/>
                        <a14:foregroundMark x1="62346" y1="92153" x2="60031" y2="91423"/>
                        <a14:foregroundMark x1="57562" y1="81752" x2="63117" y2="88321"/>
                        <a14:foregroundMark x1="60957" y1="77737" x2="62500" y2="89781"/>
                        <a14:foregroundMark x1="62654" y1="69708" x2="62963" y2="74270"/>
                        <a14:foregroundMark x1="47994" y1="57664" x2="66049" y2="77555"/>
                        <a14:foregroundMark x1="48457" y1="55657" x2="62654" y2="71168"/>
                        <a14:foregroundMark x1="45216" y1="50912" x2="43364" y2="58942"/>
                        <a14:foregroundMark x1="41358" y1="47445" x2="45988" y2="54562"/>
                        <a14:foregroundMark x1="46296" y1="48358" x2="43827" y2="56934"/>
                        <a14:foregroundMark x1="42901" y1="25365" x2="43981" y2="46533"/>
                        <a14:foregroundMark x1="39660" y1="10584" x2="44290" y2="18248"/>
                        <a14:foregroundMark x1="42593" y1="78102" x2="46759" y2="88686"/>
                        <a14:foregroundMark x1="16667" y1="80657" x2="21759" y2="85766"/>
                        <a14:foregroundMark x1="39969" y1="56934" x2="24691" y2="76642"/>
                        <a14:foregroundMark x1="44290" y1="61496" x2="43364" y2="76642"/>
                        <a14:foregroundMark x1="42130" y1="62226" x2="43364" y2="72628"/>
                        <a14:foregroundMark x1="43056" y1="62226" x2="43827" y2="72810"/>
                        <a14:foregroundMark x1="44290" y1="71168" x2="52932" y2="82117"/>
                        <a14:foregroundMark x1="45216" y1="70255" x2="54475" y2="81752"/>
                        <a14:foregroundMark x1="53704" y1="83394" x2="43981" y2="95803"/>
                        <a14:foregroundMark x1="43981" y1="95803" x2="41821" y2="96898"/>
                        <a14:foregroundMark x1="32407" y1="81752" x2="43981" y2="93796"/>
                        <a14:foregroundMark x1="42438" y1="69526" x2="32716" y2="81934"/>
                        <a14:foregroundMark x1="32716" y1="81934" x2="32407" y2="82117"/>
                        <a14:foregroundMark x1="19599" y1="69526" x2="30556" y2="80292"/>
                        <a14:foregroundMark x1="30556" y1="80292" x2="30710" y2="80657"/>
                        <a14:foregroundMark x1="31173" y1="81387" x2="18827" y2="94891"/>
                        <a14:foregroundMark x1="8179" y1="82664" x2="20062" y2="94891"/>
                        <a14:foregroundMark x1="20062" y1="94891" x2="21142" y2="95438"/>
                        <a14:foregroundMark x1="19599" y1="70620" x2="8025" y2="84307"/>
                        <a14:foregroundMark x1="16975" y1="76642" x2="20833" y2="86131"/>
                        <a14:foregroundMark x1="20370" y1="75547" x2="19444" y2="88869"/>
                        <a14:foregroundMark x1="21605" y1="78102" x2="23302" y2="87226"/>
                        <a14:foregroundMark x1="22068" y1="80109" x2="22222" y2="89416"/>
                        <a14:foregroundMark x1="18673" y1="70803" x2="8796" y2="81387"/>
                        <a14:foregroundMark x1="9414" y1="81387" x2="11883" y2="80657"/>
                        <a14:foregroundMark x1="15741" y1="74270" x2="19907" y2="70620"/>
                        <a14:foregroundMark x1="36728" y1="49453" x2="38735" y2="54380"/>
                        <a14:foregroundMark x1="38272" y1="45073" x2="40741" y2="61314"/>
                        <a14:foregroundMark x1="40741" y1="61314" x2="53704" y2="54015"/>
                        <a14:foregroundMark x1="53704" y1="54015" x2="43364" y2="40876"/>
                        <a14:foregroundMark x1="43981" y1="40328" x2="51760" y2="49693"/>
                        <a14:foregroundMark x1="38272" y1="80657" x2="42130" y2="89416"/>
                        <a14:foregroundMark x1="31481" y1="52920" x2="41512" y2="64416"/>
                        <a14:foregroundMark x1="41512" y1="64416" x2="43364" y2="65511"/>
                        <a14:foregroundMark x1="51080" y1="58212" x2="46296" y2="64599"/>
                        <a14:foregroundMark x1="43056" y1="39416" x2="33642" y2="51825"/>
                        <a14:foregroundMark x1="33642" y1="51825" x2="33333" y2="52555"/>
                        <a14:foregroundMark x1="39043" y1="43431" x2="37963" y2="51095"/>
                        <a14:foregroundMark x1="42438" y1="23723" x2="43364" y2="39781"/>
                        <a14:foregroundMark x1="45062" y1="23905" x2="43364" y2="41788"/>
                        <a14:foregroundMark x1="41204" y1="13869" x2="44599" y2="23175"/>
                        <a14:foregroundMark x1="43364" y1="6022" x2="53395" y2="16971"/>
                        <a14:foregroundMark x1="53395" y1="16971" x2="53549" y2="17153"/>
                        <a14:foregroundMark x1="43981" y1="5657" x2="53704" y2="17701"/>
                        <a14:foregroundMark x1="44290" y1="4197" x2="54938" y2="16423"/>
                        <a14:foregroundMark x1="54938" y1="16423" x2="55247" y2="16606"/>
                        <a14:foregroundMark x1="42438" y1="4015" x2="33929" y2="13928"/>
                        <a14:foregroundMark x1="33635" y1="17118" x2="43519" y2="27920"/>
                        <a14:foregroundMark x1="43519" y1="27920" x2="43519" y2="27920"/>
                        <a14:foregroundMark x1="52006" y1="18248" x2="45988" y2="25365"/>
                        <a14:foregroundMark x1="53704" y1="17701" x2="45525" y2="29380"/>
                        <a14:foregroundMark x1="31790" y1="21715" x2="31944" y2="36496"/>
                        <a14:foregroundMark x1="32253" y1="21350" x2="32716" y2="35766"/>
                        <a14:foregroundMark x1="25000" y1="52555" x2="16049" y2="64781"/>
                        <a14:foregroundMark x1="16049" y1="64781" x2="16204" y2="65146"/>
                        <a14:foregroundMark x1="16512" y1="64964" x2="25463" y2="51642"/>
                        <a14:foregroundMark x1="15741" y1="62226" x2="18210" y2="63504"/>
                        <a14:backgroundMark x1="27778" y1="15876" x2="33333" y2="16606"/>
                        <a14:backgroundMark x1="31944" y1="14781" x2="28395" y2="18613"/>
                        <a14:backgroundMark x1="53395" y1="48175" x2="57870" y2="53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6425" y="1988769"/>
            <a:ext cx="3499116" cy="2959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5A795-9404-4E85-A2DB-7118D63E9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Reparametrizing the sampling layer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C245E5-7208-4B2E-A4BD-D23A048C162F}"/>
              </a:ext>
            </a:extLst>
          </p:cNvPr>
          <p:cNvSpPr txBox="1"/>
          <p:nvPr/>
        </p:nvSpPr>
        <p:spPr>
          <a:xfrm>
            <a:off x="7380362" y="4937841"/>
            <a:ext cx="258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Reparametrized form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500BD6-0871-42FF-8B6C-3789418447B0}"/>
              </a:ext>
            </a:extLst>
          </p:cNvPr>
          <p:cNvSpPr txBox="1"/>
          <p:nvPr/>
        </p:nvSpPr>
        <p:spPr>
          <a:xfrm>
            <a:off x="7308839" y="2219795"/>
            <a:ext cx="1362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Backprop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DD60C7-C964-4C5F-B2BA-D80DA36AE8E4}"/>
                  </a:ext>
                </a:extLst>
              </p:cNvPr>
              <p:cNvSpPr txBox="1"/>
              <p:nvPr/>
            </p:nvSpPr>
            <p:spPr>
              <a:xfrm>
                <a:off x="7867997" y="3073431"/>
                <a:ext cx="244106" cy="409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DD60C7-C964-4C5F-B2BA-D80DA36AE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997" y="3073431"/>
                <a:ext cx="244106" cy="409664"/>
              </a:xfrm>
              <a:prstGeom prst="rect">
                <a:avLst/>
              </a:prstGeom>
              <a:blipFill>
                <a:blip r:embed="rId8"/>
                <a:stretch>
                  <a:fillRect l="-20000" t="-2985" r="-20000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15CC09-DBC1-4336-B1E2-777E99D37B21}"/>
                  </a:ext>
                </a:extLst>
              </p:cNvPr>
              <p:cNvSpPr txBox="1"/>
              <p:nvPr/>
            </p:nvSpPr>
            <p:spPr>
              <a:xfrm>
                <a:off x="7186786" y="3777486"/>
                <a:ext cx="266740" cy="445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15CC09-DBC1-4336-B1E2-777E99D37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786" y="3777486"/>
                <a:ext cx="266740" cy="445956"/>
              </a:xfrm>
              <a:prstGeom prst="rect">
                <a:avLst/>
              </a:prstGeom>
              <a:blipFill>
                <a:blip r:embed="rId9"/>
                <a:stretch>
                  <a:fillRect l="-18182" t="-2740" r="-18182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B046184-DA02-4714-8CDD-EF26FEAA599E}"/>
                  </a:ext>
                </a:extLst>
              </p:cNvPr>
              <p:cNvSpPr txBox="1"/>
              <p:nvPr/>
            </p:nvSpPr>
            <p:spPr>
              <a:xfrm>
                <a:off x="8839890" y="3321973"/>
                <a:ext cx="10752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B046184-DA02-4714-8CDD-EF26FEAA5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890" y="3321973"/>
                <a:ext cx="1075294" cy="215444"/>
              </a:xfrm>
              <a:prstGeom prst="rect">
                <a:avLst/>
              </a:prstGeom>
              <a:blipFill>
                <a:blip r:embed="rId10"/>
                <a:stretch>
                  <a:fillRect l="-1695" r="-5085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481D5C7-4501-4C4C-87DE-835A3F2FA19E}"/>
                  </a:ext>
                </a:extLst>
              </p:cNvPr>
              <p:cNvSpPr txBox="1"/>
              <p:nvPr/>
            </p:nvSpPr>
            <p:spPr>
              <a:xfrm>
                <a:off x="9646533" y="4277558"/>
                <a:ext cx="6872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481D5C7-4501-4C4C-87DE-835A3F2FA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533" y="4277558"/>
                <a:ext cx="687239" cy="215444"/>
              </a:xfrm>
              <a:prstGeom prst="rect">
                <a:avLst/>
              </a:prstGeom>
              <a:blipFill>
                <a:blip r:embed="rId11"/>
                <a:stretch>
                  <a:fillRect l="-1770" r="-885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544CBCAB-B1A2-487E-8A37-844A12BB9B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557" b="96357" l="10000" r="92338">
                        <a14:foregroundMark x1="19351" y1="25319" x2="20390" y2="31512"/>
                        <a14:foregroundMark x1="19870" y1="64117" x2="24026" y2="71767"/>
                        <a14:foregroundMark x1="27143" y1="61384" x2="15195" y2="65938"/>
                        <a14:foregroundMark x1="14156" y1="59199" x2="22727" y2="64663"/>
                        <a14:foregroundMark x1="22727" y1="64663" x2="32987" y2="62842"/>
                        <a14:foregroundMark x1="32987" y1="62842" x2="32987" y2="62842"/>
                        <a14:foregroundMark x1="28312" y1="57195" x2="18442" y2="66849"/>
                        <a14:foregroundMark x1="18442" y1="66849" x2="14156" y2="67031"/>
                        <a14:foregroundMark x1="20000" y1="56648" x2="13117" y2="65938"/>
                        <a14:foregroundMark x1="13117" y1="65938" x2="21299" y2="72860"/>
                        <a14:foregroundMark x1="21299" y1="72860" x2="30000" y2="67760"/>
                        <a14:foregroundMark x1="30000" y1="67760" x2="23247" y2="57013"/>
                        <a14:foregroundMark x1="23247" y1="57013" x2="19351" y2="56284"/>
                        <a14:foregroundMark x1="20390" y1="57559" x2="16364" y2="61202"/>
                        <a14:foregroundMark x1="18701" y1="55556" x2="14935" y2="63934"/>
                        <a14:foregroundMark x1="20649" y1="54827" x2="14805" y2="60109"/>
                        <a14:foregroundMark x1="24026" y1="57013" x2="26104" y2="60474"/>
                        <a14:foregroundMark x1="22078" y1="24954" x2="23766" y2="35155"/>
                        <a14:foregroundMark x1="27532" y1="26412" x2="21299" y2="36066"/>
                        <a14:foregroundMark x1="13247" y1="28415" x2="20130" y2="34426"/>
                        <a14:foregroundMark x1="14935" y1="28597" x2="19610" y2="39526"/>
                        <a14:foregroundMark x1="19610" y1="39526" x2="20390" y2="39891"/>
                        <a14:foregroundMark x1="13896" y1="27687" x2="21299" y2="19126"/>
                        <a14:foregroundMark x1="21299" y1="19126" x2="21688" y2="17851"/>
                        <a14:foregroundMark x1="20519" y1="19308" x2="26234" y2="25319"/>
                        <a14:foregroundMark x1="22078" y1="19854" x2="26234" y2="26412"/>
                        <a14:foregroundMark x1="58312" y1="79781" x2="62338" y2="86521"/>
                        <a14:foregroundMark x1="78701" y1="82514" x2="82468" y2="86339"/>
                        <a14:foregroundMark x1="80390" y1="50820" x2="83766" y2="57559"/>
                        <a14:foregroundMark x1="78961" y1="19672" x2="80390" y2="22951"/>
                        <a14:foregroundMark x1="80130" y1="29690" x2="79351" y2="48087"/>
                        <a14:foregroundMark x1="80779" y1="26412" x2="80779" y2="45173"/>
                        <a14:foregroundMark x1="79481" y1="16029" x2="80390" y2="25319"/>
                        <a14:foregroundMark x1="80779" y1="79781" x2="82857" y2="91621"/>
                        <a14:foregroundMark x1="88961" y1="84882" x2="81299" y2="96539"/>
                        <a14:foregroundMark x1="71948" y1="86339" x2="79481" y2="94171"/>
                        <a14:foregroundMark x1="79481" y1="94171" x2="81039" y2="96903"/>
                        <a14:foregroundMark x1="79610" y1="71038" x2="71039" y2="86339"/>
                        <a14:foregroundMark x1="70779" y1="80328" x2="74805" y2="83607"/>
                        <a14:foregroundMark x1="74805" y1="78689" x2="72078" y2="83971"/>
                        <a14:foregroundMark x1="79740" y1="72131" x2="86883" y2="82332"/>
                        <a14:foregroundMark x1="86883" y1="82332" x2="90909" y2="85428"/>
                        <a14:foregroundMark x1="80649" y1="71220" x2="88961" y2="78871"/>
                        <a14:foregroundMark x1="88961" y1="78871" x2="92338" y2="85246"/>
                        <a14:foregroundMark x1="80390" y1="58106" x2="80649" y2="80328"/>
                        <a14:foregroundMark x1="75974" y1="60656" x2="62987" y2="80692"/>
                        <a14:foregroundMark x1="62987" y1="80692" x2="61688" y2="81785"/>
                        <a14:foregroundMark x1="59740" y1="72495" x2="69740" y2="77778"/>
                        <a14:foregroundMark x1="69740" y1="77778" x2="72597" y2="83060"/>
                        <a14:foregroundMark x1="60130" y1="72678" x2="51818" y2="79781"/>
                        <a14:foregroundMark x1="51818" y1="79781" x2="49351" y2="85610"/>
                        <a14:foregroundMark x1="57792" y1="71585" x2="62597" y2="72131"/>
                        <a14:foregroundMark x1="56753" y1="73406" x2="51558" y2="88342"/>
                        <a14:foregroundMark x1="51169" y1="83607" x2="59610" y2="94900"/>
                        <a14:foregroundMark x1="72078" y1="82696" x2="63117" y2="95264"/>
                        <a14:foregroundMark x1="58312" y1="93989" x2="62468" y2="95264"/>
                        <a14:foregroundMark x1="70779" y1="18944" x2="81818" y2="33515"/>
                        <a14:foregroundMark x1="70390" y1="20219" x2="82727" y2="6557"/>
                        <a14:foregroundMark x1="78182" y1="8379" x2="72078" y2="18033"/>
                        <a14:foregroundMark x1="72078" y1="18033" x2="72078" y2="18215"/>
                        <a14:foregroundMark x1="77662" y1="8925" x2="84156" y2="9654"/>
                        <a14:foregroundMark x1="79481" y1="7468" x2="88052" y2="13115"/>
                        <a14:foregroundMark x1="88052" y1="13115" x2="90909" y2="17122"/>
                        <a14:foregroundMark x1="91169" y1="18215" x2="85455" y2="30419"/>
                        <a14:foregroundMark x1="85455" y1="30419" x2="83377" y2="32240"/>
                        <a14:foregroundMark x1="78571" y1="6375" x2="80649" y2="7104"/>
                        <a14:foregroundMark x1="84416" y1="42259" x2="87143" y2="54463"/>
                        <a14:foregroundMark x1="87143" y1="54463" x2="78831" y2="61566"/>
                        <a14:foregroundMark x1="78831" y1="61566" x2="73117" y2="51730"/>
                        <a14:foregroundMark x1="73117" y1="51730" x2="78831" y2="41894"/>
                        <a14:foregroundMark x1="78831" y1="41894" x2="87143" y2="49727"/>
                        <a14:foregroundMark x1="87143" y1="49727" x2="81818" y2="61020"/>
                        <a14:foregroundMark x1="81818" y1="61020" x2="81558" y2="61020"/>
                        <a14:foregroundMark x1="87013" y1="47177" x2="87013" y2="55373"/>
                        <a14:foregroundMark x1="85714" y1="45537" x2="89870" y2="49362"/>
                        <a14:foregroundMark x1="83896" y1="42987" x2="86623" y2="44809"/>
                        <a14:foregroundMark x1="81039" y1="42259" x2="84545" y2="43352"/>
                        <a14:foregroundMark x1="82727" y1="42623" x2="75584" y2="44080"/>
                        <a14:foregroundMark x1="76623" y1="42805" x2="71039" y2="54827"/>
                        <a14:foregroundMark x1="71039" y1="54827" x2="71299" y2="56648"/>
                        <a14:foregroundMark x1="73247" y1="50820" x2="80000" y2="63024"/>
                        <a14:foregroundMark x1="80000" y1="63024" x2="80649" y2="63024"/>
                        <a14:foregroundMark x1="77922" y1="61020" x2="87013" y2="54827"/>
                        <a14:foregroundMark x1="82468" y1="61384" x2="87792" y2="57377"/>
                        <a14:foregroundMark x1="87922" y1="54827" x2="80390" y2="62295"/>
                        <a14:foregroundMark x1="80390" y1="62295" x2="80390" y2="62295"/>
                        <a14:foregroundMark x1="77532" y1="60656" x2="85714" y2="62295"/>
                        <a14:foregroundMark x1="62987" y1="78871" x2="58442" y2="88342"/>
                        <a14:foregroundMark x1="56623" y1="82514" x2="64026" y2="877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720" y="1408305"/>
            <a:ext cx="5284258" cy="37676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842F3E7-70BD-47EB-8B60-A08C83962E82}"/>
              </a:ext>
            </a:extLst>
          </p:cNvPr>
          <p:cNvSpPr txBox="1"/>
          <p:nvPr/>
        </p:nvSpPr>
        <p:spPr>
          <a:xfrm>
            <a:off x="3422924" y="5122507"/>
            <a:ext cx="216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form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8380BB-3BE9-47A5-89B9-8AAE2030D343}"/>
              </a:ext>
            </a:extLst>
          </p:cNvPr>
          <p:cNvSpPr txBox="1"/>
          <p:nvPr/>
        </p:nvSpPr>
        <p:spPr>
          <a:xfrm>
            <a:off x="675205" y="3056679"/>
            <a:ext cx="1685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Deterministic node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D9CE0D-B3E6-4145-82E1-BD07CC73CFF9}"/>
              </a:ext>
            </a:extLst>
          </p:cNvPr>
          <p:cNvSpPr txBox="1"/>
          <p:nvPr/>
        </p:nvSpPr>
        <p:spPr>
          <a:xfrm>
            <a:off x="838200" y="4121799"/>
            <a:ext cx="1877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Stochastic node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839C93-19B8-4F71-BEE7-5F952A5709F1}"/>
              </a:ext>
            </a:extLst>
          </p:cNvPr>
          <p:cNvSpPr txBox="1"/>
          <p:nvPr/>
        </p:nvSpPr>
        <p:spPr>
          <a:xfrm>
            <a:off x="5222882" y="2515810"/>
            <a:ext cx="1083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Backprop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FDADD58-69D5-4252-A2E6-C575294AF1B2}"/>
                  </a:ext>
                </a:extLst>
              </p:cNvPr>
              <p:cNvSpPr txBox="1"/>
              <p:nvPr/>
            </p:nvSpPr>
            <p:spPr>
              <a:xfrm>
                <a:off x="2715208" y="3292109"/>
                <a:ext cx="1104661" cy="301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FDADD58-69D5-4252-A2E6-C575294AF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08" y="3292109"/>
                <a:ext cx="1104661" cy="301749"/>
              </a:xfrm>
              <a:prstGeom prst="rect">
                <a:avLst/>
              </a:prstGeom>
              <a:blipFill>
                <a:blip r:embed="rId14"/>
                <a:stretch>
                  <a:fillRect l="-2747" t="-158000" r="-15934" b="-2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0FD762F1-F4F3-4654-85EF-A5DB2FEF1C9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9397" r="-1"/>
          <a:stretch/>
        </p:blipFill>
        <p:spPr>
          <a:xfrm>
            <a:off x="5334194" y="2934216"/>
            <a:ext cx="329765" cy="7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50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D27A-F464-48CA-B2E5-AE76B19F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VAEs: Latent perturbation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EA0A0-D48A-4C92-8AED-DD0810F05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82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Slowly increase or decrease a </a:t>
            </a:r>
            <a:r>
              <a:rPr lang="en-US" sz="2000" b="1" dirty="0"/>
              <a:t>single latent variable</a:t>
            </a:r>
          </a:p>
          <a:p>
            <a:pPr marL="0" indent="0" algn="ctr">
              <a:buNone/>
            </a:pPr>
            <a:r>
              <a:rPr lang="en-US" sz="2000" dirty="0"/>
              <a:t>Keep all other variables fixed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A05FA-DFF4-49ED-8386-36138AD58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2868806"/>
            <a:ext cx="11239500" cy="1647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7BB1B6-E34C-4F41-B734-769BC428C7F2}"/>
              </a:ext>
            </a:extLst>
          </p:cNvPr>
          <p:cNvSpPr txBox="1"/>
          <p:nvPr/>
        </p:nvSpPr>
        <p:spPr>
          <a:xfrm>
            <a:off x="4439816" y="4813981"/>
            <a:ext cx="331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Head pose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B646E-FB8B-4E27-9F0D-F65370B56D3D}"/>
              </a:ext>
            </a:extLst>
          </p:cNvPr>
          <p:cNvSpPr txBox="1"/>
          <p:nvPr/>
        </p:nvSpPr>
        <p:spPr>
          <a:xfrm>
            <a:off x="1090126" y="5600314"/>
            <a:ext cx="1001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Different dimensions of </a:t>
            </a:r>
            <a:r>
              <a:rPr lang="en-US" i="1" dirty="0"/>
              <a:t>z</a:t>
            </a:r>
            <a:r>
              <a:rPr lang="en-US" dirty="0"/>
              <a:t> encodes </a:t>
            </a:r>
            <a:r>
              <a:rPr lang="en-US" b="1" dirty="0"/>
              <a:t>different interpretable latent features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BC9D3-3231-47ED-BF45-5D1A20F4B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92" b="88462" l="2293" r="95659">
                        <a14:foregroundMark x1="2375" y1="67308" x2="4586" y2="65385"/>
                        <a14:foregroundMark x1="95659" y1="51923" x2="95250" y2="7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302" y="4403918"/>
            <a:ext cx="116300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53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AB9-6D50-4CE6-A8EC-949F75BC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VAEs: Latent perturbation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EBC12-5921-4B37-A7A3-8A06B1DEC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2090" y="1909601"/>
            <a:ext cx="404171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Ideally, we want latent variables that are uncorrelated with each other</a:t>
            </a:r>
          </a:p>
          <a:p>
            <a:pPr marL="0" indent="0" algn="ctr">
              <a:buNone/>
            </a:pPr>
            <a:r>
              <a:rPr lang="en-US" sz="2000" dirty="0"/>
              <a:t>Enforce diagonal prior on the latent variables to encourage independence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b="1" dirty="0"/>
              <a:t>Disentanglement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FF58F6-4804-466E-A755-7A09C2C79A32}"/>
              </a:ext>
            </a:extLst>
          </p:cNvPr>
          <p:cNvSpPr txBox="1"/>
          <p:nvPr/>
        </p:nvSpPr>
        <p:spPr>
          <a:xfrm>
            <a:off x="184484" y="3224463"/>
            <a:ext cx="71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AA5BE-0519-4A23-A8E1-369ABC5D79A5}"/>
              </a:ext>
            </a:extLst>
          </p:cNvPr>
          <p:cNvSpPr txBox="1"/>
          <p:nvPr/>
        </p:nvSpPr>
        <p:spPr>
          <a:xfrm>
            <a:off x="2983833" y="5903495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pose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763125-5012-422B-B2E4-3B42294BC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48" t="2849" r="8743" b="6806"/>
          <a:stretch/>
        </p:blipFill>
        <p:spPr>
          <a:xfrm>
            <a:off x="1564104" y="1387642"/>
            <a:ext cx="4283243" cy="4227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DD62A-A595-4902-8394-C236BB8D89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808" b="98607" l="10388" r="82548">
                        <a14:foregroundMark x1="81163" y1="96904" x2="82548" y2="96904"/>
                      </a14:backgroundRemoval>
                    </a14:imgEffect>
                  </a14:imgLayer>
                </a14:imgProps>
              </a:ext>
            </a:extLst>
          </a:blip>
          <a:srcRect l="1525" t="93194" r="8743" b="634"/>
          <a:stretch/>
        </p:blipFill>
        <p:spPr>
          <a:xfrm>
            <a:off x="1155032" y="5614737"/>
            <a:ext cx="4692316" cy="288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CCD4B-F2FD-4605-85FD-102F6049D1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836" b="89628" l="1939" r="6233">
                        <a14:foregroundMark x1="4432" y1="10836" x2="4017" y2="18576"/>
                        <a14:foregroundMark x1="4294" y1="84675" x2="4294" y2="86223"/>
                      </a14:backgroundRemoval>
                    </a14:imgEffect>
                  </a14:imgLayer>
                </a14:imgProps>
              </a:ext>
            </a:extLst>
          </a:blip>
          <a:srcRect l="1525" t="2848" r="93106" b="634"/>
          <a:stretch/>
        </p:blipFill>
        <p:spPr>
          <a:xfrm>
            <a:off x="1155032" y="1387642"/>
            <a:ext cx="280736" cy="451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77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09FBF-F11B-456B-8804-2D636BDEB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generative models? Debiasing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3F200-F5A6-4F6F-953E-296A7AF2D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48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Capable of uncovering </a:t>
            </a:r>
            <a:r>
              <a:rPr lang="en-US" sz="2000" b="1" dirty="0"/>
              <a:t>underlying latent variables</a:t>
            </a:r>
            <a:r>
              <a:rPr lang="en-US" sz="2000" dirty="0"/>
              <a:t> in a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E03CC-3B31-4E98-BFE2-7FEEDF0BE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250"/>
          <a:stretch/>
        </p:blipFill>
        <p:spPr>
          <a:xfrm>
            <a:off x="449179" y="2470484"/>
            <a:ext cx="4940968" cy="3152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76599-FFA4-4764-AC21-2E386F301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13"/>
          <a:stretch/>
        </p:blipFill>
        <p:spPr>
          <a:xfrm>
            <a:off x="6673515" y="2470484"/>
            <a:ext cx="5069305" cy="31527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9246E1-2A05-40E8-B791-5D22AB6464B1}"/>
              </a:ext>
            </a:extLst>
          </p:cNvPr>
          <p:cNvSpPr txBox="1"/>
          <p:nvPr/>
        </p:nvSpPr>
        <p:spPr>
          <a:xfrm>
            <a:off x="5731041" y="3862185"/>
            <a:ext cx="60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F0730-2716-45FA-A526-A8B5381837D2}"/>
              </a:ext>
            </a:extLst>
          </p:cNvPr>
          <p:cNvSpPr txBox="1"/>
          <p:nvPr/>
        </p:nvSpPr>
        <p:spPr>
          <a:xfrm>
            <a:off x="1118937" y="5631240"/>
            <a:ext cx="360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Homogeneous skin color; pose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B132C-E448-4E34-A327-E71A7EB258E7}"/>
              </a:ext>
            </a:extLst>
          </p:cNvPr>
          <p:cNvSpPr txBox="1"/>
          <p:nvPr/>
        </p:nvSpPr>
        <p:spPr>
          <a:xfrm>
            <a:off x="7375356" y="5631240"/>
            <a:ext cx="3665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Diverse skin color; pose, illumination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3E6978-EC03-4C6A-A25E-4368DA4488FB}"/>
              </a:ext>
            </a:extLst>
          </p:cNvPr>
          <p:cNvSpPr txBox="1"/>
          <p:nvPr/>
        </p:nvSpPr>
        <p:spPr>
          <a:xfrm>
            <a:off x="2013283" y="6144126"/>
            <a:ext cx="803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we use latent distributions to create fair and representative datasets?</a:t>
            </a:r>
          </a:p>
        </p:txBody>
      </p:sp>
    </p:spTree>
    <p:extLst>
      <p:ext uri="{BB962C8B-B14F-4D97-AF65-F5344CB8AC3E}">
        <p14:creationId xmlns:p14="http://schemas.microsoft.com/office/powerpoint/2010/main" val="2361473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7497-DB4C-4C41-B610-EC73FD69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63" y="357104"/>
            <a:ext cx="11000874" cy="1325563"/>
          </a:xfrm>
        </p:spPr>
        <p:txBody>
          <a:bodyPr/>
          <a:lstStyle/>
          <a:p>
            <a:pPr algn="ctr"/>
            <a:r>
              <a:rPr lang="en-US" dirty="0"/>
              <a:t>Mitigating bias through learned latent structure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3E8B27-052C-48BA-84A3-5137BFDEF0FC}"/>
              </a:ext>
            </a:extLst>
          </p:cNvPr>
          <p:cNvSpPr/>
          <p:nvPr/>
        </p:nvSpPr>
        <p:spPr>
          <a:xfrm>
            <a:off x="3104146" y="4528927"/>
            <a:ext cx="3392905" cy="1325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E6D96-F7C1-4594-B554-B331D3D9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452" y="4854766"/>
            <a:ext cx="3160295" cy="673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F57E54-A30A-49E2-98D5-829FC9C6E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30" t="6631" r="17664" b="8679"/>
          <a:stretch/>
        </p:blipFill>
        <p:spPr>
          <a:xfrm>
            <a:off x="1090862" y="1770886"/>
            <a:ext cx="553453" cy="1894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65E22C-9F12-4720-8F6C-9CF83AC2D7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42" t="5480" r="7042" b="1841"/>
          <a:stretch/>
        </p:blipFill>
        <p:spPr>
          <a:xfrm>
            <a:off x="6096000" y="1682667"/>
            <a:ext cx="599599" cy="1894736"/>
          </a:xfrm>
          <a:prstGeom prst="rect">
            <a:avLst/>
          </a:prstGeom>
        </p:spPr>
      </p:pic>
      <p:sp>
        <p:nvSpPr>
          <p:cNvPr id="11" name="Trapezoid 10">
            <a:extLst>
              <a:ext uri="{FF2B5EF4-FFF2-40B4-BE49-F238E27FC236}">
                <a16:creationId xmlns:a16="http://schemas.microsoft.com/office/drawing/2014/main" id="{42781AE3-4765-4F15-A2C0-0FD4BEC392AD}"/>
              </a:ext>
            </a:extLst>
          </p:cNvPr>
          <p:cNvSpPr/>
          <p:nvPr/>
        </p:nvSpPr>
        <p:spPr>
          <a:xfrm rot="16200000">
            <a:off x="4101360" y="2300153"/>
            <a:ext cx="1398476" cy="836202"/>
          </a:xfrm>
          <a:prstGeom prst="trapezoid">
            <a:avLst>
              <a:gd name="adj" fmla="val 30653"/>
            </a:avLst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4CCF5613-577B-4E8D-8964-498AA2B406C7}"/>
              </a:ext>
            </a:extLst>
          </p:cNvPr>
          <p:cNvSpPr/>
          <p:nvPr/>
        </p:nvSpPr>
        <p:spPr>
          <a:xfrm rot="5400000">
            <a:off x="2266991" y="2289567"/>
            <a:ext cx="1398476" cy="837311"/>
          </a:xfrm>
          <a:prstGeom prst="trapezoid">
            <a:avLst>
              <a:gd name="adj" fmla="val 30653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22F71F-BEB4-464D-9D3C-DFE440728652}"/>
              </a:ext>
            </a:extLst>
          </p:cNvPr>
          <p:cNvSpPr/>
          <p:nvPr/>
        </p:nvSpPr>
        <p:spPr>
          <a:xfrm>
            <a:off x="1026696" y="4738518"/>
            <a:ext cx="1588168" cy="906379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 Latent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5CFB0BD-5F27-46DB-8C82-C48042D79C0C}"/>
                  </a:ext>
                </a:extLst>
              </p:cNvPr>
              <p:cNvSpPr/>
              <p:nvPr/>
            </p:nvSpPr>
            <p:spPr>
              <a:xfrm>
                <a:off x="1892969" y="1704054"/>
                <a:ext cx="433136" cy="2051112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5CFB0BD-5F27-46DB-8C82-C48042D79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969" y="1704054"/>
                <a:ext cx="433136" cy="205111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8C4A6DA-78B1-4BE1-9C3B-9E4CEF91C5F4}"/>
                  </a:ext>
                </a:extLst>
              </p:cNvPr>
              <p:cNvSpPr/>
              <p:nvPr/>
            </p:nvSpPr>
            <p:spPr>
              <a:xfrm>
                <a:off x="3680840" y="2393519"/>
                <a:ext cx="409930" cy="649470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8C4A6DA-78B1-4BE1-9C3B-9E4CEF91C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840" y="2393519"/>
                <a:ext cx="409930" cy="64947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1D8A286-FA2C-40D4-8C54-053951B02ACC}"/>
                  </a:ext>
                </a:extLst>
              </p:cNvPr>
              <p:cNvSpPr/>
              <p:nvPr/>
            </p:nvSpPr>
            <p:spPr>
              <a:xfrm>
                <a:off x="5510426" y="1704054"/>
                <a:ext cx="433136" cy="2051112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1D8A286-FA2C-40D4-8C54-053951B02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426" y="1704054"/>
                <a:ext cx="433136" cy="205111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C2A1F4-891E-417B-BF10-6C16AD15159B}"/>
              </a:ext>
            </a:extLst>
          </p:cNvPr>
          <p:cNvCxnSpPr/>
          <p:nvPr/>
        </p:nvCxnSpPr>
        <p:spPr>
          <a:xfrm flipH="1">
            <a:off x="3384885" y="3136232"/>
            <a:ext cx="295955" cy="1244136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4B86F2-135C-4BC0-951F-809372BEFFAD}"/>
              </a:ext>
            </a:extLst>
          </p:cNvPr>
          <p:cNvCxnSpPr>
            <a:cxnSpLocks/>
          </p:cNvCxnSpPr>
          <p:nvPr/>
        </p:nvCxnSpPr>
        <p:spPr>
          <a:xfrm>
            <a:off x="4065812" y="3191548"/>
            <a:ext cx="2030188" cy="118882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ED6C3D2-60B2-4C7F-B67A-1E13A96431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40" b="97674" l="0" r="95000">
                        <a14:foregroundMark x1="50000" y1="19767" x2="25000" y2="90698"/>
                        <a14:foregroundMark x1="82389" y1="76985" x2="98000" y2="73256"/>
                        <a14:foregroundMark x1="25000" y1="90698" x2="57869" y2="82845"/>
                        <a14:foregroundMark x1="98000" y1="73256" x2="70000" y2="4651"/>
                        <a14:foregroundMark x1="70000" y1="4651" x2="3000" y2="53488"/>
                        <a14:foregroundMark x1="3000" y1="53488" x2="60000" y2="98837"/>
                        <a14:foregroundMark x1="60000" y1="98837" x2="75431" y2="98837"/>
                        <a14:foregroundMark x1="55000" y1="11628" x2="6000" y2="56977"/>
                        <a14:foregroundMark x1="6000" y1="56977" x2="45000" y2="50000"/>
                        <a14:foregroundMark x1="30000" y1="9302" x2="59000" y2="68605"/>
                        <a14:foregroundMark x1="52000" y1="9302" x2="28000" y2="77907"/>
                        <a14:foregroundMark x1="28000" y1="77907" x2="38000" y2="75581"/>
                        <a14:foregroundMark x1="52000" y1="8140" x2="1000" y2="56977"/>
                        <a14:foregroundMark x1="1000" y1="56977" x2="12000" y2="96512"/>
                        <a14:foregroundMark x1="36000" y1="6977" x2="9000" y2="77907"/>
                        <a14:foregroundMark x1="9000" y1="77907" x2="31000" y2="98837"/>
                        <a14:foregroundMark x1="95000" y1="33721" x2="90312" y2="84592"/>
                        <a14:foregroundMark x1="63505" y1="89041" x2="63000" y2="90698"/>
                        <a14:foregroundMark x1="80000" y1="34884" x2="69143" y2="70529"/>
                        <a14:foregroundMark x1="42000" y1="8140" x2="0" y2="31395"/>
                        <a14:foregroundMark x1="55000" y1="39535" x2="41000" y2="69767"/>
                        <a14:backgroundMark x1="73380" y1="94662" x2="73000" y2="95349"/>
                        <a14:backgroundMark x1="84000" y1="83721" x2="83132" y2="85066"/>
                        <a14:backgroundMark x1="87000" y1="81395" x2="73000" y2="96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756" b="9509"/>
          <a:stretch/>
        </p:blipFill>
        <p:spPr>
          <a:xfrm>
            <a:off x="668968" y="4385936"/>
            <a:ext cx="637602" cy="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96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8C8C2D-77A2-44DF-A32A-23E701C0C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8" b="93588" l="1207" r="97931">
                        <a14:foregroundMark x1="3534" y1="60458" x2="2155" y2="81985"/>
                        <a14:foregroundMark x1="2155" y1="81985" x2="4397" y2="92061"/>
                        <a14:foregroundMark x1="4397" y1="92061" x2="11293" y2="93282"/>
                        <a14:foregroundMark x1="11293" y1="93282" x2="18276" y2="92977"/>
                        <a14:foregroundMark x1="18276" y1="92977" x2="24741" y2="92977"/>
                        <a14:foregroundMark x1="24741" y1="92977" x2="50776" y2="90076"/>
                        <a14:foregroundMark x1="50776" y1="90076" x2="54828" y2="77710"/>
                        <a14:foregroundMark x1="54828" y1="77710" x2="52672" y2="56489"/>
                        <a14:foregroundMark x1="52672" y1="56489" x2="20000" y2="54046"/>
                        <a14:foregroundMark x1="20000" y1="54046" x2="5000" y2="55573"/>
                        <a14:foregroundMark x1="5000" y1="55573" x2="1684" y2="63962"/>
                        <a14:foregroundMark x1="1599" y1="65971" x2="3276" y2="75420"/>
                        <a14:foregroundMark x1="3362" y1="56183" x2="2759" y2="64427"/>
                        <a14:foregroundMark x1="1810" y1="86107" x2="6466" y2="92366"/>
                        <a14:foregroundMark x1="6466" y1="92366" x2="8448" y2="92672"/>
                        <a14:foregroundMark x1="2414" y1="85191" x2="5431" y2="92519"/>
                        <a14:foregroundMark x1="2069" y1="89160" x2="6724" y2="92977"/>
                        <a14:foregroundMark x1="2586" y1="88244" x2="7241" y2="93282"/>
                        <a14:foregroundMark x1="6897" y1="85496" x2="12586" y2="89618"/>
                        <a14:foregroundMark x1="12586" y1="89618" x2="24483" y2="91603"/>
                        <a14:foregroundMark x1="22845" y1="81679" x2="14138" y2="87481"/>
                        <a14:foregroundMark x1="23017" y1="68244" x2="28103" y2="76947"/>
                        <a14:foregroundMark x1="28103" y1="76947" x2="32672" y2="77863"/>
                        <a14:foregroundMark x1="32845" y1="66565" x2="34397" y2="79542"/>
                        <a14:foregroundMark x1="34397" y1="79542" x2="36293" y2="79847"/>
                        <a14:foregroundMark x1="34569" y1="67176" x2="41207" y2="73435"/>
                        <a14:foregroundMark x1="41207" y1="73435" x2="47845" y2="72977"/>
                        <a14:foregroundMark x1="49224" y1="66412" x2="45086" y2="74046"/>
                        <a14:foregroundMark x1="53534" y1="83511" x2="50517" y2="92061"/>
                        <a14:foregroundMark x1="50517" y1="92061" x2="29828" y2="92672"/>
                        <a14:foregroundMark x1="53534" y1="83359" x2="50776" y2="93282"/>
                        <a14:foregroundMark x1="50776" y1="93282" x2="44569" y2="93588"/>
                        <a14:foregroundMark x1="57672" y1="72977" x2="77241" y2="74656"/>
                        <a14:foregroundMark x1="77672" y1="67786" x2="66552" y2="71450"/>
                        <a14:foregroundMark x1="63448" y1="65802" x2="69138" y2="67634"/>
                        <a14:foregroundMark x1="69138" y1="67634" x2="70862" y2="67481"/>
                        <a14:foregroundMark x1="61638" y1="55573" x2="62500" y2="76947"/>
                        <a14:foregroundMark x1="62500" y1="76947" x2="62069" y2="87481"/>
                        <a14:foregroundMark x1="62069" y1="87481" x2="67177" y2="90496"/>
                        <a14:foregroundMark x1="94113" y1="91143" x2="96466" y2="82290"/>
                        <a14:foregroundMark x1="96466" y1="82290" x2="95862" y2="61221"/>
                        <a14:foregroundMark x1="95862" y1="61221" x2="90517" y2="56641"/>
                        <a14:foregroundMark x1="90517" y1="56641" x2="60948" y2="56794"/>
                        <a14:foregroundMark x1="65172" y1="57557" x2="86293" y2="60000"/>
                        <a14:foregroundMark x1="89828" y1="65191" x2="89655" y2="75267"/>
                        <a14:foregroundMark x1="89655" y1="75267" x2="89655" y2="75267"/>
                        <a14:foregroundMark x1="87672" y1="65802" x2="88190" y2="76183"/>
                        <a14:foregroundMark x1="88190" y1="76183" x2="91466" y2="86870"/>
                        <a14:foregroundMark x1="91466" y1="86870" x2="92155" y2="87328"/>
                        <a14:foregroundMark x1="89655" y1="71908" x2="95776" y2="89313"/>
                        <a14:foregroundMark x1="95776" y1="89313" x2="96466" y2="89466"/>
                        <a14:foregroundMark x1="96552" y1="80000" x2="94483" y2="86260"/>
                        <a14:foregroundMark x1="94052" y1="64275" x2="95517" y2="84122"/>
                        <a14:foregroundMark x1="95517" y1="84122" x2="95690" y2="83359"/>
                        <a14:foregroundMark x1="94310" y1="56489" x2="93793" y2="66412"/>
                        <a14:foregroundMark x1="90603" y1="57557" x2="95948" y2="57710"/>
                        <a14:foregroundMark x1="95517" y1="55115" x2="97500" y2="63511"/>
                        <a14:foregroundMark x1="95345" y1="55420" x2="96638" y2="65954"/>
                        <a14:foregroundMark x1="96638" y1="65954" x2="96638" y2="65954"/>
                        <a14:foregroundMark x1="96810" y1="61374" x2="98017" y2="78779"/>
                        <a14:foregroundMark x1="92155" y1="59237" x2="88276" y2="72824"/>
                        <a14:foregroundMark x1="89483" y1="60611" x2="86293" y2="73588"/>
                        <a14:foregroundMark x1="86293" y1="73588" x2="86293" y2="78015"/>
                        <a14:foregroundMark x1="90000" y1="57710" x2="89483" y2="67023"/>
                        <a14:foregroundMark x1="90603" y1="58779" x2="90690" y2="69313"/>
                        <a14:foregroundMark x1="90690" y1="69313" x2="91034" y2="69313"/>
                        <a14:foregroundMark x1="96724" y1="63511" x2="96897" y2="74656"/>
                        <a14:foregroundMark x1="60345" y1="88855" x2="65060" y2="91638"/>
                        <a14:foregroundMark x1="54052" y1="86412" x2="49914" y2="91756"/>
                        <a14:foregroundMark x1="53966" y1="88092" x2="49741" y2="93740"/>
                        <a14:foregroundMark x1="46207" y1="93588" x2="45690" y2="93588"/>
                        <a14:foregroundMark x1="65172" y1="17252" x2="65172" y2="31145"/>
                        <a14:foregroundMark x1="62759" y1="9008" x2="62845" y2="27939"/>
                        <a14:foregroundMark x1="62845" y1="7023" x2="96466" y2="7328"/>
                        <a14:foregroundMark x1="96466" y1="7328" x2="96293" y2="41679"/>
                        <a14:foregroundMark x1="96293" y1="41679" x2="97931" y2="48855"/>
                        <a14:foregroundMark x1="87328" y1="89160" x2="92414" y2="89618"/>
                        <a14:foregroundMark x1="90948" y1="88092" x2="84397" y2="89160"/>
                        <a14:foregroundMark x1="88017" y1="91145" x2="90137" y2="91357"/>
                        <a14:backgroundMark x1="61379" y1="92824" x2="62845" y2="93282"/>
                        <a14:backgroundMark x1="60259" y1="92824" x2="64741" y2="93893"/>
                        <a14:backgroundMark x1="60948" y1="94962" x2="68017" y2="94962"/>
                        <a14:backgroundMark x1="68017" y1="94962" x2="74224" y2="94809"/>
                        <a14:backgroundMark x1="74224" y1="94809" x2="80862" y2="95420"/>
                        <a14:backgroundMark x1="70431" y1="93588" x2="75345" y2="93282"/>
                        <a14:backgroundMark x1="72155" y1="94351" x2="95431" y2="94656"/>
                        <a14:backgroundMark x1="92022" y1="93115" x2="97414" y2="93893"/>
                        <a14:backgroundMark x1="85776" y1="92214" x2="87524" y2="92466"/>
                        <a14:backgroundMark x1="63707" y1="48244" x2="84052" y2="47786"/>
                        <a14:backgroundMark x1="84052" y1="47786" x2="94483" y2="48092"/>
                        <a14:backgroundMark x1="93017" y1="47786" x2="61121" y2="46412"/>
                        <a14:backgroundMark x1="61121" y1="45344" x2="63707" y2="47481"/>
                        <a14:backgroundMark x1="61121" y1="47023" x2="63276" y2="49160"/>
                        <a14:backgroundMark x1="93621" y1="47176" x2="94483" y2="47176"/>
                        <a14:backgroundMark x1="94741" y1="45038" x2="94741" y2="49160"/>
                        <a14:backgroundMark x1="12241" y1="22901" x2="12586" y2="30687"/>
                        <a14:backgroundMark x1="12500" y1="25496" x2="12500" y2="36336"/>
                        <a14:backgroundMark x1="12500" y1="36336" x2="13017" y2="38168"/>
                        <a14:backgroundMark x1="11724" y1="39084" x2="12586" y2="49618"/>
                        <a14:backgroundMark x1="13103" y1="39847" x2="12845" y2="50840"/>
                        <a14:backgroundMark x1="12845" y1="50840" x2="12931" y2="51298"/>
                        <a14:backgroundMark x1="12586" y1="37405" x2="11724" y2="52519"/>
                        <a14:backgroundMark x1="86" y1="65954" x2="0" y2="90382"/>
                        <a14:backgroundMark x1="259" y1="61985" x2="0" y2="74046"/>
                        <a14:backgroundMark x1="79310" y1="94962" x2="85000" y2="94351"/>
                        <a14:backgroundMark x1="85000" y1="94351" x2="85000" y2="94351"/>
                        <a14:backgroundMark x1="79397" y1="93130" x2="84914" y2="93588"/>
                        <a14:backgroundMark x1="81466" y1="93588" x2="65172" y2="92519"/>
                        <a14:backgroundMark x1="84224" y1="93893" x2="93707" y2="93282"/>
                        <a14:backgroundMark x1="65776" y1="49313" x2="86983" y2="51145"/>
                        <a14:backgroundMark x1="86983" y1="51145" x2="92931" y2="48244"/>
                        <a14:backgroundMark x1="92931" y1="48244" x2="93190" y2="474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4759" y="1576674"/>
            <a:ext cx="8445500" cy="47687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ED8306-2457-4024-8B45-0022B0D286DC}"/>
              </a:ext>
            </a:extLst>
          </p:cNvPr>
          <p:cNvSpPr txBox="1">
            <a:spLocks/>
          </p:cNvSpPr>
          <p:nvPr/>
        </p:nvSpPr>
        <p:spPr>
          <a:xfrm>
            <a:off x="595563" y="357104"/>
            <a:ext cx="110008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Mitigating bias through learned latent structure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32E1B0-3CA0-4935-B44F-4FAD4D0085CF}"/>
              </a:ext>
            </a:extLst>
          </p:cNvPr>
          <p:cNvSpPr/>
          <p:nvPr/>
        </p:nvSpPr>
        <p:spPr>
          <a:xfrm>
            <a:off x="1026696" y="4738518"/>
            <a:ext cx="1588168" cy="906379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Estimate distribution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DABE16-0E40-4264-89E8-0C1F2787AC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30" t="6631" r="17664" b="8679"/>
          <a:stretch/>
        </p:blipFill>
        <p:spPr>
          <a:xfrm>
            <a:off x="1090862" y="1770886"/>
            <a:ext cx="553453" cy="1894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E3A4B0-4158-461E-8344-7F73C08035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42" t="5480" r="7042" b="1841"/>
          <a:stretch/>
        </p:blipFill>
        <p:spPr>
          <a:xfrm>
            <a:off x="6096000" y="1682667"/>
            <a:ext cx="599599" cy="1894736"/>
          </a:xfrm>
          <a:prstGeom prst="rect">
            <a:avLst/>
          </a:prstGeom>
        </p:spPr>
      </p:pic>
      <p:sp>
        <p:nvSpPr>
          <p:cNvPr id="13" name="Trapezoid 12">
            <a:extLst>
              <a:ext uri="{FF2B5EF4-FFF2-40B4-BE49-F238E27FC236}">
                <a16:creationId xmlns:a16="http://schemas.microsoft.com/office/drawing/2014/main" id="{ED794B4B-4936-4881-B284-C3D717559796}"/>
              </a:ext>
            </a:extLst>
          </p:cNvPr>
          <p:cNvSpPr/>
          <p:nvPr/>
        </p:nvSpPr>
        <p:spPr>
          <a:xfrm rot="16200000">
            <a:off x="3988217" y="2311661"/>
            <a:ext cx="1398476" cy="836202"/>
          </a:xfrm>
          <a:prstGeom prst="trapezoid">
            <a:avLst>
              <a:gd name="adj" fmla="val 30653"/>
            </a:avLst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B912FD29-CBDF-4778-B5B0-78BF556573A0}"/>
              </a:ext>
            </a:extLst>
          </p:cNvPr>
          <p:cNvSpPr/>
          <p:nvPr/>
        </p:nvSpPr>
        <p:spPr>
          <a:xfrm rot="5400000">
            <a:off x="2336269" y="2313268"/>
            <a:ext cx="1325562" cy="836202"/>
          </a:xfrm>
          <a:prstGeom prst="trapezoid">
            <a:avLst>
              <a:gd name="adj" fmla="val 30653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62E4A85F-40A6-4324-9233-97D2F3CE9DBD}"/>
                  </a:ext>
                </a:extLst>
              </p:cNvPr>
              <p:cNvSpPr/>
              <p:nvPr/>
            </p:nvSpPr>
            <p:spPr>
              <a:xfrm>
                <a:off x="1892969" y="1704054"/>
                <a:ext cx="433136" cy="2051112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62E4A85F-40A6-4324-9233-97D2F3CE9D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969" y="1704054"/>
                <a:ext cx="433136" cy="205111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0F54BAE-9816-4CCA-8E77-FE14F34F8711}"/>
                  </a:ext>
                </a:extLst>
              </p:cNvPr>
              <p:cNvSpPr/>
              <p:nvPr/>
            </p:nvSpPr>
            <p:spPr>
              <a:xfrm>
                <a:off x="3659779" y="2398773"/>
                <a:ext cx="409930" cy="649470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0F54BAE-9816-4CCA-8E77-FE14F34F87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779" y="2398773"/>
                <a:ext cx="409930" cy="64947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812E57CC-D1D7-4148-9EE4-A943F5A552BA}"/>
                  </a:ext>
                </a:extLst>
              </p:cNvPr>
              <p:cNvSpPr/>
              <p:nvPr/>
            </p:nvSpPr>
            <p:spPr>
              <a:xfrm>
                <a:off x="5411044" y="1692698"/>
                <a:ext cx="433136" cy="2051112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812E57CC-D1D7-4148-9EE4-A943F5A55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044" y="1692698"/>
                <a:ext cx="433136" cy="205111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FC77B-73D9-4D78-B97E-771EECEBFBC4}"/>
              </a:ext>
            </a:extLst>
          </p:cNvPr>
          <p:cNvCxnSpPr>
            <a:cxnSpLocks/>
          </p:cNvCxnSpPr>
          <p:nvPr/>
        </p:nvCxnSpPr>
        <p:spPr>
          <a:xfrm>
            <a:off x="3864744" y="3192380"/>
            <a:ext cx="426599" cy="1008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9015EF9-D638-4E90-A496-EE5E1C17FA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878" y="4413820"/>
            <a:ext cx="635757" cy="5908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2354B52-E03E-48E0-A46B-D36DBE8D3143}"/>
              </a:ext>
            </a:extLst>
          </p:cNvPr>
          <p:cNvSpPr txBox="1"/>
          <p:nvPr/>
        </p:nvSpPr>
        <p:spPr>
          <a:xfrm>
            <a:off x="7900659" y="3706290"/>
            <a:ext cx="2589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Homogeneous skin color; pose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F45E03-7A04-4601-AB3F-69903F896D64}"/>
              </a:ext>
            </a:extLst>
          </p:cNvPr>
          <p:cNvSpPr txBox="1"/>
          <p:nvPr/>
        </p:nvSpPr>
        <p:spPr>
          <a:xfrm>
            <a:off x="7900659" y="6016228"/>
            <a:ext cx="3974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Diverse skin color; pose, illumination</a:t>
            </a:r>
          </a:p>
        </p:txBody>
      </p:sp>
    </p:spTree>
    <p:extLst>
      <p:ext uri="{BB962C8B-B14F-4D97-AF65-F5344CB8AC3E}">
        <p14:creationId xmlns:p14="http://schemas.microsoft.com/office/powerpoint/2010/main" val="1461024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AC93EB-47EE-438B-AAEB-2DA67FC9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63" y="357104"/>
            <a:ext cx="11000874" cy="1325563"/>
          </a:xfrm>
        </p:spPr>
        <p:txBody>
          <a:bodyPr/>
          <a:lstStyle/>
          <a:p>
            <a:pPr algn="ctr"/>
            <a:r>
              <a:rPr lang="en-US" dirty="0"/>
              <a:t>Mitigating bias through learned latent structure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FAE5F2-B4EA-4FCE-9C6E-B862B5D13DC9}"/>
              </a:ext>
            </a:extLst>
          </p:cNvPr>
          <p:cNvSpPr/>
          <p:nvPr/>
        </p:nvSpPr>
        <p:spPr>
          <a:xfrm>
            <a:off x="1026696" y="4738518"/>
            <a:ext cx="1588168" cy="906379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Adaptively resample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BCA025-0366-4861-A7F8-3CF4686BB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30" t="6631" r="17664" b="8679"/>
          <a:stretch/>
        </p:blipFill>
        <p:spPr>
          <a:xfrm>
            <a:off x="1090862" y="1770886"/>
            <a:ext cx="553453" cy="1894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3308C3-5C09-4CA2-A391-DAEC9DC36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2" t="5480" r="7042" b="1841"/>
          <a:stretch/>
        </p:blipFill>
        <p:spPr>
          <a:xfrm>
            <a:off x="6096000" y="1682667"/>
            <a:ext cx="599599" cy="1894736"/>
          </a:xfrm>
          <a:prstGeom prst="rect">
            <a:avLst/>
          </a:prstGeom>
        </p:spPr>
      </p:pic>
      <p:sp>
        <p:nvSpPr>
          <p:cNvPr id="11" name="Trapezoid 10">
            <a:extLst>
              <a:ext uri="{FF2B5EF4-FFF2-40B4-BE49-F238E27FC236}">
                <a16:creationId xmlns:a16="http://schemas.microsoft.com/office/drawing/2014/main" id="{4459D1CC-D4AB-4B3C-AC00-007B8CB25BEA}"/>
              </a:ext>
            </a:extLst>
          </p:cNvPr>
          <p:cNvSpPr/>
          <p:nvPr/>
        </p:nvSpPr>
        <p:spPr>
          <a:xfrm rot="16200000">
            <a:off x="3988217" y="2311661"/>
            <a:ext cx="1398476" cy="836202"/>
          </a:xfrm>
          <a:prstGeom prst="trapezoid">
            <a:avLst>
              <a:gd name="adj" fmla="val 30653"/>
            </a:avLst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B0009C14-4A8E-4F66-8C09-1779D9E4E63D}"/>
              </a:ext>
            </a:extLst>
          </p:cNvPr>
          <p:cNvSpPr/>
          <p:nvPr/>
        </p:nvSpPr>
        <p:spPr>
          <a:xfrm rot="5400000">
            <a:off x="2336269" y="2313268"/>
            <a:ext cx="1325562" cy="836202"/>
          </a:xfrm>
          <a:prstGeom prst="trapezoid">
            <a:avLst>
              <a:gd name="adj" fmla="val 30653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C724F3D9-1572-48A1-9DE1-06BA132EBA68}"/>
                  </a:ext>
                </a:extLst>
              </p:cNvPr>
              <p:cNvSpPr/>
              <p:nvPr/>
            </p:nvSpPr>
            <p:spPr>
              <a:xfrm>
                <a:off x="1892969" y="1704054"/>
                <a:ext cx="433136" cy="2051112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C724F3D9-1572-48A1-9DE1-06BA132EB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969" y="1704054"/>
                <a:ext cx="433136" cy="205111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EB75DBF-2BE8-434E-8425-9F60BEB3CAC5}"/>
                  </a:ext>
                </a:extLst>
              </p:cNvPr>
              <p:cNvSpPr/>
              <p:nvPr/>
            </p:nvSpPr>
            <p:spPr>
              <a:xfrm>
                <a:off x="3659779" y="2398773"/>
                <a:ext cx="409930" cy="649470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EB75DBF-2BE8-434E-8425-9F60BEB3C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779" y="2398773"/>
                <a:ext cx="409930" cy="64947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AC3BA60-E4B5-4DF0-8FB7-52EA7C60FC62}"/>
                  </a:ext>
                </a:extLst>
              </p:cNvPr>
              <p:cNvSpPr/>
              <p:nvPr/>
            </p:nvSpPr>
            <p:spPr>
              <a:xfrm>
                <a:off x="5411044" y="1692698"/>
                <a:ext cx="433136" cy="2051112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AC3BA60-E4B5-4DF0-8FB7-52EA7C60F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044" y="1692698"/>
                <a:ext cx="433136" cy="205111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48C5036E-928F-4361-9335-032EEC41BC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904" y="4430447"/>
            <a:ext cx="567303" cy="5875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C1F7A9-4747-4A7E-A2B3-67FFFE90C2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200" t="24093" r="77545" b="53194"/>
          <a:stretch/>
        </p:blipFill>
        <p:spPr>
          <a:xfrm>
            <a:off x="3714618" y="3204653"/>
            <a:ext cx="294895" cy="8742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BDC8ED-7F3B-46EC-85A8-60D4E684BC5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9177" b="91408" l="2239" r="87463">
                        <a14:foregroundMark x1="3582" y1="54845" x2="2388" y2="81353"/>
                        <a14:foregroundMark x1="2388" y1="81353" x2="8507" y2="91590"/>
                        <a14:foregroundMark x1="8507" y1="91590" x2="34179" y2="93053"/>
                        <a14:foregroundMark x1="34179" y1="93053" x2="70746" y2="89397"/>
                        <a14:foregroundMark x1="70746" y1="89397" x2="82687" y2="90311"/>
                        <a14:foregroundMark x1="82687" y1="90311" x2="88209" y2="79890"/>
                        <a14:foregroundMark x1="88209" y1="79890" x2="87761" y2="54113"/>
                        <a14:foregroundMark x1="87761" y1="54113" x2="78806" y2="48446"/>
                        <a14:foregroundMark x1="78806" y1="48446" x2="14179" y2="48263"/>
                        <a14:foregroundMark x1="14179" y1="48263" x2="3284" y2="53565"/>
                        <a14:foregroundMark x1="3284" y1="53565" x2="2388" y2="57404"/>
                        <a14:foregroundMark x1="9104" y1="76600" x2="31194" y2="72761"/>
                        <a14:foregroundMark x1="31194" y1="72761" x2="40448" y2="67824"/>
                        <a14:foregroundMark x1="40448" y1="67824" x2="51343" y2="68190"/>
                        <a14:foregroundMark x1="51343" y1="68190" x2="71493" y2="76782"/>
                        <a14:foregroundMark x1="71493" y1="76782" x2="80746" y2="77148"/>
                        <a14:foregroundMark x1="80000" y1="79159" x2="80149" y2="85558"/>
                        <a14:foregroundMark x1="81940" y1="86472" x2="59851" y2="81901"/>
                        <a14:foregroundMark x1="59851" y1="81901" x2="48209" y2="59781"/>
                        <a14:foregroundMark x1="48209" y1="59781" x2="40299" y2="68190"/>
                        <a14:foregroundMark x1="40299" y1="68190" x2="34478" y2="78976"/>
                        <a14:foregroundMark x1="34478" y1="78976" x2="24179" y2="85192"/>
                        <a14:foregroundMark x1="24179" y1="85192" x2="13134" y2="86472"/>
                        <a14:foregroundMark x1="13134" y1="86472" x2="10597" y2="78976"/>
                        <a14:foregroundMark x1="19552" y1="49726" x2="30597" y2="49543"/>
                        <a14:foregroundMark x1="30597" y1="49543" x2="52239" y2="50640"/>
                        <a14:foregroundMark x1="52239" y1="50640" x2="72836" y2="49543"/>
                        <a14:foregroundMark x1="72836" y1="49543" x2="82239" y2="49726"/>
                        <a14:foregroundMark x1="79851" y1="49177" x2="87463" y2="57404"/>
                        <a14:foregroundMark x1="87463" y1="57404" x2="87463" y2="83547"/>
                        <a14:foregroundMark x1="87463" y1="83547" x2="83582" y2="91590"/>
                        <a14:foregroundMark x1="11343" y1="49543" x2="3284" y2="55941"/>
                        <a14:foregroundMark x1="10448" y1="49909" x2="3433" y2="53565"/>
                        <a14:foregroundMark x1="3881" y1="53016" x2="11493" y2="49177"/>
                        <a14:foregroundMark x1="8209" y1="90311" x2="20000" y2="88483"/>
                        <a14:foregroundMark x1="20000" y1="88483" x2="54776" y2="90311"/>
                        <a14:foregroundMark x1="39104" y1="66910" x2="44925" y2="54845"/>
                        <a14:foregroundMark x1="44925" y1="54845" x2="49552" y2="60329"/>
                      </a14:backgroundRemoval>
                    </a14:imgEffect>
                  </a14:imgLayer>
                </a14:imgProps>
              </a:ext>
            </a:extLst>
          </a:blip>
          <a:srcRect t="46715" r="8506" b="6518"/>
          <a:stretch/>
        </p:blipFill>
        <p:spPr>
          <a:xfrm>
            <a:off x="2877656" y="4294048"/>
            <a:ext cx="4313822" cy="180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60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9AF33D0-7004-4C16-883A-5BB06A12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Supervised VS Unsupervised Learning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6CC1CF-F86A-4A56-ABDE-0D82BDDAE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7597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Supervised Learning</a:t>
            </a:r>
          </a:p>
          <a:p>
            <a:pPr marL="0" indent="0" algn="ctr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Data: </a:t>
            </a:r>
            <a:r>
              <a:rPr lang="en-US" sz="2400" dirty="0"/>
              <a:t>(</a:t>
            </a:r>
            <a:r>
              <a:rPr lang="en-US" sz="2400" dirty="0" err="1"/>
              <a:t>x,y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x is data, y is label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Goal: </a:t>
            </a:r>
            <a:r>
              <a:rPr lang="en-US" sz="2400" dirty="0"/>
              <a:t>Learn function to map</a:t>
            </a:r>
          </a:p>
          <a:p>
            <a:pPr marL="0" indent="0">
              <a:buNone/>
            </a:pPr>
            <a:r>
              <a:rPr lang="en-US" sz="2400" b="1" dirty="0"/>
              <a:t>                            </a:t>
            </a:r>
            <a:r>
              <a:rPr lang="en-US" sz="2400" dirty="0"/>
              <a:t>x </a:t>
            </a:r>
            <a:r>
              <a:rPr lang="en-US" sz="2400" dirty="0">
                <a:sym typeface="Wingdings" panose="05000000000000000000" pitchFamily="2" charset="2"/>
              </a:rPr>
              <a:t> y</a:t>
            </a:r>
          </a:p>
          <a:p>
            <a:pPr marL="0" indent="0">
              <a:buNone/>
            </a:pPr>
            <a:endParaRPr lang="en-US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b="1" dirty="0">
                <a:sym typeface="Wingdings" panose="05000000000000000000" pitchFamily="2" charset="2"/>
              </a:rPr>
              <a:t>Examples: </a:t>
            </a:r>
            <a:r>
              <a:rPr lang="en-US" sz="2400" dirty="0">
                <a:sym typeface="Wingdings" panose="05000000000000000000" pitchFamily="2" charset="2"/>
              </a:rPr>
              <a:t>Classification, regression, object detention, semantic segmentation, etc.</a:t>
            </a:r>
            <a:endParaRPr lang="en-US" sz="24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BB18AB-1401-461C-81A4-7C5833D061E0}"/>
              </a:ext>
            </a:extLst>
          </p:cNvPr>
          <p:cNvSpPr txBox="1">
            <a:spLocks/>
          </p:cNvSpPr>
          <p:nvPr/>
        </p:nvSpPr>
        <p:spPr>
          <a:xfrm>
            <a:off x="6096000" y="1825624"/>
            <a:ext cx="5257800" cy="475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Unsupervised Learning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Data: </a:t>
            </a:r>
            <a:r>
              <a:rPr lang="en-US" sz="2400" dirty="0"/>
              <a:t>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x is data, no labels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Goal: </a:t>
            </a:r>
            <a:r>
              <a:rPr lang="en-US" sz="2400" dirty="0"/>
              <a:t>Learn some hidden or underlying structure of the data</a:t>
            </a: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ym typeface="Wingdings" panose="05000000000000000000" pitchFamily="2" charset="2"/>
              </a:rPr>
              <a:t>Examples: </a:t>
            </a:r>
            <a:r>
              <a:rPr lang="en-US" sz="2400" dirty="0">
                <a:sym typeface="Wingdings" panose="05000000000000000000" pitchFamily="2" charset="2"/>
              </a:rPr>
              <a:t>Clustering, feature or dimensionality reduction, etc.</a:t>
            </a:r>
            <a:endParaRPr lang="en-US" sz="2400" b="1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9B6E5B3-3C93-43E6-BC42-767D3CAE526D}"/>
              </a:ext>
            </a:extLst>
          </p:cNvPr>
          <p:cNvSpPr/>
          <p:nvPr/>
        </p:nvSpPr>
        <p:spPr>
          <a:xfrm rot="5400000">
            <a:off x="3834468" y="3758268"/>
            <a:ext cx="3707934" cy="41945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19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6DE7F3-F3F0-4BD5-A0B2-1352BB650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63" y="357104"/>
            <a:ext cx="11000874" cy="1325563"/>
          </a:xfrm>
        </p:spPr>
        <p:txBody>
          <a:bodyPr/>
          <a:lstStyle/>
          <a:p>
            <a:pPr algn="ctr"/>
            <a:r>
              <a:rPr lang="en-US" dirty="0"/>
              <a:t>Mitigating bias through learned latent structure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842D926-6BF4-47CD-AE33-1320606F19B1}"/>
              </a:ext>
            </a:extLst>
          </p:cNvPr>
          <p:cNvSpPr/>
          <p:nvPr/>
        </p:nvSpPr>
        <p:spPr>
          <a:xfrm>
            <a:off x="1026696" y="4738518"/>
            <a:ext cx="1588168" cy="906379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 from fair data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405157-1189-46D5-A363-1881BFB993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30" t="6631" r="17664" b="8679"/>
          <a:stretch/>
        </p:blipFill>
        <p:spPr>
          <a:xfrm>
            <a:off x="1090862" y="1770886"/>
            <a:ext cx="553453" cy="18947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72A473F-623B-4430-A2AA-7125039791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13" b="99639" l="0" r="99291">
                        <a14:foregroundMark x1="30674" y1="9206" x2="19858" y2="17690"/>
                        <a14:foregroundMark x1="19858" y1="17690" x2="19504" y2="65162"/>
                        <a14:foregroundMark x1="19504" y1="65162" x2="36721" y2="83768"/>
                        <a14:foregroundMark x1="60071" y1="90325" x2="65882" y2="91273"/>
                        <a14:foregroundMark x1="94992" y1="84233" x2="94858" y2="46570"/>
                        <a14:foregroundMark x1="95018" y1="91273" x2="95014" y2="90135"/>
                        <a14:foregroundMark x1="94858" y1="46570" x2="73582" y2="5235"/>
                        <a14:foregroundMark x1="73582" y1="5235" x2="50532" y2="5415"/>
                        <a14:foregroundMark x1="50532" y1="5415" x2="37943" y2="14440"/>
                        <a14:foregroundMark x1="37943" y1="14440" x2="21277" y2="56498"/>
                        <a14:foregroundMark x1="21277" y1="56498" x2="21277" y2="79242"/>
                        <a14:foregroundMark x1="21277" y1="79242" x2="24472" y2="84643"/>
                        <a14:foregroundMark x1="59270" y1="83484" x2="65603" y2="75993"/>
                        <a14:foregroundMark x1="65603" y1="75993" x2="78014" y2="28520"/>
                        <a14:foregroundMark x1="78014" y1="28520" x2="77837" y2="1805"/>
                        <a14:foregroundMark x1="77837" y1="1805" x2="19681" y2="72202"/>
                        <a14:foregroundMark x1="19681" y1="72202" x2="21099" y2="21661"/>
                        <a14:foregroundMark x1="21099" y1="21661" x2="4078" y2="14982"/>
                        <a14:foregroundMark x1="4078" y1="14982" x2="1950" y2="29061"/>
                        <a14:foregroundMark x1="1950" y1="29061" x2="6738" y2="55235"/>
                        <a14:foregroundMark x1="6738" y1="55235" x2="34929" y2="82852"/>
                        <a14:foregroundMark x1="34929" y1="82852" x2="39453" y2="83638"/>
                        <a14:foregroundMark x1="68796" y1="84390" x2="85638" y2="72022"/>
                        <a14:foregroundMark x1="85638" y1="72022" x2="92553" y2="38087"/>
                        <a14:foregroundMark x1="92553" y1="38087" x2="83688" y2="11372"/>
                        <a14:foregroundMark x1="83688" y1="11372" x2="62589" y2="4693"/>
                        <a14:foregroundMark x1="62589" y1="4693" x2="43262" y2="15704"/>
                        <a14:foregroundMark x1="43262" y1="15704" x2="36348" y2="35560"/>
                        <a14:foregroundMark x1="36348" y1="35560" x2="37589" y2="53791"/>
                        <a14:foregroundMark x1="37589" y1="53791" x2="52128" y2="42238"/>
                        <a14:foregroundMark x1="52128" y1="42238" x2="52837" y2="35379"/>
                        <a14:foregroundMark x1="67376" y1="29242" x2="43794" y2="54874"/>
                        <a14:foregroundMark x1="43794" y1="54874" x2="34220" y2="58845"/>
                        <a14:foregroundMark x1="47340" y1="49819" x2="64362" y2="58123"/>
                        <a14:foregroundMark x1="64362" y1="58123" x2="99291" y2="62455"/>
                        <a14:foregroundMark x1="39716" y1="9386" x2="23050" y2="12635"/>
                        <a14:foregroundMark x1="23050" y1="12635" x2="9220" y2="30144"/>
                        <a14:foregroundMark x1="9220" y1="30144" x2="8688" y2="40614"/>
                        <a14:foregroundMark x1="14894" y1="66245" x2="63298" y2="74910"/>
                        <a14:foregroundMark x1="47872" y1="63538" x2="30142" y2="69134"/>
                        <a14:foregroundMark x1="30142" y1="69134" x2="18972" y2="80686"/>
                        <a14:foregroundMark x1="18972" y1="80686" x2="18972" y2="80686"/>
                        <a14:foregroundMark x1="44149" y1="34296" x2="73582" y2="42780"/>
                        <a14:foregroundMark x1="73582" y1="42780" x2="87943" y2="43682"/>
                        <a14:foregroundMark x1="67021" y1="44765" x2="24689" y2="84652"/>
                        <a14:foregroundMark x1="31383" y1="68592" x2="47663" y2="83248"/>
                        <a14:foregroundMark x1="64007" y1="70036" x2="41201" y2="83555"/>
                        <a14:foregroundMark x1="36094" y1="90726" x2="36687" y2="90930"/>
                        <a14:foregroundMark x1="24221" y1="95254" x2="17730" y2="96209"/>
                        <a14:foregroundMark x1="57522" y1="90355" x2="54232" y2="90839"/>
                        <a14:foregroundMark x1="20630" y1="91259" x2="24714" y2="91990"/>
                        <a14:foregroundMark x1="34752" y1="56679" x2="14007" y2="77256"/>
                        <a14:foregroundMark x1="14007" y1="77256" x2="11702" y2="88267"/>
                        <a14:foregroundMark x1="13298" y1="63718" x2="1950" y2="93863"/>
                        <a14:foregroundMark x1="62780" y1="99226" x2="63298" y2="99278"/>
                        <a14:foregroundMark x1="7270" y1="93682" x2="24203" y2="95374"/>
                        <a14:foregroundMark x1="63298" y1="99278" x2="64060" y2="99261"/>
                        <a14:foregroundMark x1="65652" y1="84931" x2="64559" y2="85120"/>
                        <a14:foregroundMark x1="97518" y1="79422" x2="68784" y2="84390"/>
                        <a14:foregroundMark x1="74165" y1="99536" x2="74113" y2="99819"/>
                        <a14:foregroundMark x1="82247" y1="91145" x2="82453" y2="91273"/>
                        <a14:foregroundMark x1="28901" y1="37365" x2="12766" y2="66245"/>
                        <a14:foregroundMark x1="12766" y1="66245" x2="12766" y2="67329"/>
                        <a14:foregroundMark x1="19149" y1="20397" x2="0" y2="59386"/>
                        <a14:foregroundMark x1="22695" y1="31769" x2="355" y2="78159"/>
                        <a14:foregroundMark x1="13652" y1="67509" x2="355" y2="90794"/>
                        <a14:foregroundMark x1="18262" y1="78881" x2="2837" y2="83755"/>
                        <a14:foregroundMark x1="2837" y1="83755" x2="2837" y2="83755"/>
                        <a14:foregroundMark x1="21277" y1="46029" x2="709" y2="53610"/>
                        <a14:foregroundMark x1="13298" y1="36282" x2="4255" y2="74549"/>
                        <a14:foregroundMark x1="4255" y1="74549" x2="3723" y2="94224"/>
                        <a14:foregroundMark x1="16489" y1="50722" x2="6560" y2="74729"/>
                        <a14:foregroundMark x1="12943" y1="6318" x2="60461" y2="7942"/>
                        <a14:foregroundMark x1="60461" y1="7942" x2="91667" y2="5776"/>
                        <a14:foregroundMark x1="91667" y1="5776" x2="95035" y2="44224"/>
                        <a14:foregroundMark x1="97163" y1="8484" x2="96631" y2="29242"/>
                        <a14:foregroundMark x1="36702" y1="5054" x2="1773" y2="24729"/>
                        <a14:backgroundMark x1="15780" y1="88267" x2="77482" y2="87545"/>
                        <a14:backgroundMark x1="77482" y1="87545" x2="98227" y2="87545"/>
                        <a14:backgroundMark x1="28369" y1="95668" x2="94681" y2="97473"/>
                        <a14:backgroundMark x1="92730" y1="94946" x2="32447" y2="94765"/>
                        <a14:backgroundMark x1="32447" y1="94765" x2="32092" y2="94946"/>
                        <a14:backgroundMark x1="26950" y1="93863" x2="97518" y2="93863"/>
                        <a14:backgroundMark x1="54787" y1="91697" x2="37766" y2="92599"/>
                        <a14:backgroundMark x1="37766" y1="92599" x2="26950" y2="98195"/>
                        <a14:backgroundMark x1="28191" y1="89170" x2="27128" y2="96209"/>
                        <a14:backgroundMark x1="29610" y1="86643" x2="48582" y2="85740"/>
                        <a14:backgroundMark x1="48582" y1="85740" x2="58865" y2="86101"/>
                        <a14:backgroundMark x1="64362" y1="87004" x2="89184" y2="86823"/>
                        <a14:backgroundMark x1="89184" y1="86823" x2="96277" y2="86823"/>
                        <a14:backgroundMark x1="28723" y1="87365" x2="15957" y2="86823"/>
                        <a14:backgroundMark x1="15957" y1="86823" x2="15957" y2="86823"/>
                        <a14:backgroundMark x1="14184" y1="85740" x2="20745" y2="91155"/>
                        <a14:backgroundMark x1="85993" y1="88267" x2="70567" y2="89170"/>
                      </a14:backgroundRemoval>
                    </a14:imgEffect>
                  </a14:imgLayer>
                </a14:imgProps>
              </a:ext>
            </a:extLst>
          </a:blip>
          <a:srcRect l="4237"/>
          <a:stretch/>
        </p:blipFill>
        <p:spPr>
          <a:xfrm>
            <a:off x="7041689" y="1816897"/>
            <a:ext cx="3738329" cy="3834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2A4272-AC81-4075-9741-327904E72F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42" t="5480" r="7042" b="1841"/>
          <a:stretch/>
        </p:blipFill>
        <p:spPr>
          <a:xfrm>
            <a:off x="6096000" y="1682667"/>
            <a:ext cx="599599" cy="1894736"/>
          </a:xfrm>
          <a:prstGeom prst="rect">
            <a:avLst/>
          </a:prstGeom>
        </p:spPr>
      </p:pic>
      <p:sp>
        <p:nvSpPr>
          <p:cNvPr id="11" name="Trapezoid 10">
            <a:extLst>
              <a:ext uri="{FF2B5EF4-FFF2-40B4-BE49-F238E27FC236}">
                <a16:creationId xmlns:a16="http://schemas.microsoft.com/office/drawing/2014/main" id="{DAB3D55F-9C0C-48F4-85EC-074A1F380FF8}"/>
              </a:ext>
            </a:extLst>
          </p:cNvPr>
          <p:cNvSpPr/>
          <p:nvPr/>
        </p:nvSpPr>
        <p:spPr>
          <a:xfrm rot="16200000">
            <a:off x="3988217" y="2311661"/>
            <a:ext cx="1398476" cy="836202"/>
          </a:xfrm>
          <a:prstGeom prst="trapezoid">
            <a:avLst>
              <a:gd name="adj" fmla="val 30653"/>
            </a:avLst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58E4C1C6-5155-4CA3-BF9F-9383DFF8A988}"/>
              </a:ext>
            </a:extLst>
          </p:cNvPr>
          <p:cNvSpPr/>
          <p:nvPr/>
        </p:nvSpPr>
        <p:spPr>
          <a:xfrm rot="5400000">
            <a:off x="2336269" y="2313268"/>
            <a:ext cx="1325562" cy="836202"/>
          </a:xfrm>
          <a:prstGeom prst="trapezoid">
            <a:avLst>
              <a:gd name="adj" fmla="val 30653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2232ADE-67DD-456F-9070-62F5ABE2EDEB}"/>
                  </a:ext>
                </a:extLst>
              </p:cNvPr>
              <p:cNvSpPr/>
              <p:nvPr/>
            </p:nvSpPr>
            <p:spPr>
              <a:xfrm>
                <a:off x="1892969" y="1704054"/>
                <a:ext cx="433136" cy="2051112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2232ADE-67DD-456F-9070-62F5ABE2E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969" y="1704054"/>
                <a:ext cx="433136" cy="205111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4B565F6-3124-443A-A940-CF53FACA9983}"/>
                  </a:ext>
                </a:extLst>
              </p:cNvPr>
              <p:cNvSpPr/>
              <p:nvPr/>
            </p:nvSpPr>
            <p:spPr>
              <a:xfrm>
                <a:off x="3659779" y="2398773"/>
                <a:ext cx="409930" cy="649470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4B565F6-3124-443A-A940-CF53FACA9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779" y="2398773"/>
                <a:ext cx="409930" cy="64947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1C38D74-F736-46B8-85FF-25CAD29BD8D2}"/>
                  </a:ext>
                </a:extLst>
              </p:cNvPr>
              <p:cNvSpPr/>
              <p:nvPr/>
            </p:nvSpPr>
            <p:spPr>
              <a:xfrm>
                <a:off x="5411044" y="1692698"/>
                <a:ext cx="433136" cy="2051112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1C38D74-F736-46B8-85FF-25CAD29BD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044" y="1692698"/>
                <a:ext cx="433136" cy="205111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997090A0-C1E3-4E47-8C3B-813DCAEEAF1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200" t="24093" r="77545" b="53194"/>
          <a:stretch/>
        </p:blipFill>
        <p:spPr>
          <a:xfrm>
            <a:off x="3714618" y="3204653"/>
            <a:ext cx="294895" cy="8742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A50909-0092-40E4-9456-728C51AED1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9177" b="91408" l="2239" r="87463">
                        <a14:foregroundMark x1="3582" y1="54845" x2="2388" y2="81353"/>
                        <a14:foregroundMark x1="2388" y1="81353" x2="8507" y2="91590"/>
                        <a14:foregroundMark x1="8507" y1="91590" x2="34179" y2="93053"/>
                        <a14:foregroundMark x1="34179" y1="93053" x2="70746" y2="89397"/>
                        <a14:foregroundMark x1="70746" y1="89397" x2="82687" y2="90311"/>
                        <a14:foregroundMark x1="82687" y1="90311" x2="88209" y2="79890"/>
                        <a14:foregroundMark x1="88209" y1="79890" x2="87761" y2="54113"/>
                        <a14:foregroundMark x1="87761" y1="54113" x2="78806" y2="48446"/>
                        <a14:foregroundMark x1="78806" y1="48446" x2="14179" y2="48263"/>
                        <a14:foregroundMark x1="14179" y1="48263" x2="3284" y2="53565"/>
                        <a14:foregroundMark x1="3284" y1="53565" x2="2388" y2="57404"/>
                        <a14:foregroundMark x1="9104" y1="76600" x2="31194" y2="72761"/>
                        <a14:foregroundMark x1="31194" y1="72761" x2="40448" y2="67824"/>
                        <a14:foregroundMark x1="40448" y1="67824" x2="51343" y2="68190"/>
                        <a14:foregroundMark x1="51343" y1="68190" x2="71493" y2="76782"/>
                        <a14:foregroundMark x1="71493" y1="76782" x2="80746" y2="77148"/>
                        <a14:foregroundMark x1="80000" y1="79159" x2="80149" y2="85558"/>
                        <a14:foregroundMark x1="81940" y1="86472" x2="59851" y2="81901"/>
                        <a14:foregroundMark x1="59851" y1="81901" x2="48209" y2="59781"/>
                        <a14:foregroundMark x1="48209" y1="59781" x2="40299" y2="68190"/>
                        <a14:foregroundMark x1="40299" y1="68190" x2="34478" y2="78976"/>
                        <a14:foregroundMark x1="34478" y1="78976" x2="24179" y2="85192"/>
                        <a14:foregroundMark x1="24179" y1="85192" x2="13134" y2="86472"/>
                        <a14:foregroundMark x1="13134" y1="86472" x2="10597" y2="78976"/>
                        <a14:foregroundMark x1="19552" y1="49726" x2="30597" y2="49543"/>
                        <a14:foregroundMark x1="30597" y1="49543" x2="52239" y2="50640"/>
                        <a14:foregroundMark x1="52239" y1="50640" x2="72836" y2="49543"/>
                        <a14:foregroundMark x1="72836" y1="49543" x2="82239" y2="49726"/>
                        <a14:foregroundMark x1="79851" y1="49177" x2="87463" y2="57404"/>
                        <a14:foregroundMark x1="87463" y1="57404" x2="87463" y2="83547"/>
                        <a14:foregroundMark x1="87463" y1="83547" x2="83582" y2="91590"/>
                        <a14:foregroundMark x1="11343" y1="49543" x2="3284" y2="55941"/>
                        <a14:foregroundMark x1="10448" y1="49909" x2="3433" y2="53565"/>
                        <a14:foregroundMark x1="3881" y1="53016" x2="11493" y2="49177"/>
                        <a14:foregroundMark x1="8209" y1="90311" x2="20000" y2="88483"/>
                        <a14:foregroundMark x1="20000" y1="88483" x2="54776" y2="90311"/>
                        <a14:foregroundMark x1="39104" y1="66910" x2="44925" y2="54845"/>
                        <a14:foregroundMark x1="44925" y1="54845" x2="49552" y2="60329"/>
                      </a14:backgroundRemoval>
                    </a14:imgEffect>
                  </a14:imgLayer>
                </a14:imgProps>
              </a:ext>
            </a:extLst>
          </a:blip>
          <a:srcRect t="46715" r="8506" b="6518"/>
          <a:stretch/>
        </p:blipFill>
        <p:spPr>
          <a:xfrm>
            <a:off x="2877656" y="4294048"/>
            <a:ext cx="4313822" cy="18002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9D54B12-6287-4D0B-9A5A-D1A2F47527F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2121" b="98990" l="0" r="97802">
                        <a14:foregroundMark x1="72527" y1="36364" x2="12088" y2="92929"/>
                        <a14:foregroundMark x1="12088" y1="92929" x2="80220" y2="31313"/>
                        <a14:foregroundMark x1="80220" y1="31313" x2="65934" y2="81818"/>
                        <a14:foregroundMark x1="43956" y1="21212" x2="2198" y2="87879"/>
                        <a14:foregroundMark x1="80220" y1="35354" x2="2198" y2="78788"/>
                        <a14:foregroundMark x1="2198" y1="78788" x2="2198" y2="78788"/>
                        <a14:foregroundMark x1="32967" y1="21212" x2="81319" y2="56566"/>
                        <a14:foregroundMark x1="81319" y1="3030" x2="0" y2="52525"/>
                        <a14:foregroundMark x1="0" y1="52525" x2="0" y2="52525"/>
                        <a14:foregroundMark x1="31868" y1="14141" x2="87912" y2="28283"/>
                        <a14:foregroundMark x1="85714" y1="8081" x2="87500" y2="74548"/>
                        <a14:foregroundMark x1="79771" y1="97382" x2="78022" y2="98990"/>
                        <a14:foregroundMark x1="81319" y1="32323" x2="97802" y2="65657"/>
                        <a14:foregroundMark x1="90110" y1="65657" x2="58242" y2="87879"/>
                        <a14:foregroundMark x1="92308" y1="62626" x2="58242" y2="89899"/>
                        <a14:backgroundMark x1="96335" y1="82542" x2="82418" y2="98990"/>
                      </a14:backgroundRemoval>
                    </a14:imgEffect>
                  </a14:imgLayer>
                </a14:imgProps>
              </a:ext>
            </a:extLst>
          </a:blip>
          <a:srcRect l="15915" t="14357" r="2004"/>
          <a:stretch/>
        </p:blipFill>
        <p:spPr>
          <a:xfrm>
            <a:off x="818147" y="4479308"/>
            <a:ext cx="463569" cy="5262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35397DE-62B8-46F5-A951-8C3C5B7AC022}"/>
              </a:ext>
            </a:extLst>
          </p:cNvPr>
          <p:cNvSpPr txBox="1"/>
          <p:nvPr/>
        </p:nvSpPr>
        <p:spPr>
          <a:xfrm>
            <a:off x="7363838" y="5321731"/>
            <a:ext cx="3801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Latent distributions used to create fair and representative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724F4-E081-4C27-8D4B-1E0006CA17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9402" y="1926304"/>
            <a:ext cx="3873998" cy="308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42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CE24D-2B5C-47B7-A21D-B41979FC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2B53-1BB8-4830-8C35-839D16040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Compress representation of world to something we can use to learn</a:t>
            </a:r>
          </a:p>
          <a:p>
            <a:endParaRPr lang="en-US" dirty="0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E5D031BE-98BF-410C-BBB7-9E93020DEA0A}"/>
              </a:ext>
            </a:extLst>
          </p:cNvPr>
          <p:cNvSpPr/>
          <p:nvPr/>
        </p:nvSpPr>
        <p:spPr>
          <a:xfrm rot="5400000">
            <a:off x="4169391" y="4866695"/>
            <a:ext cx="1391025" cy="1347673"/>
          </a:xfrm>
          <a:prstGeom prst="trapezoid">
            <a:avLst>
              <a:gd name="adj" fmla="val 30653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57589D1-5DD0-4B01-874E-69B3C6724DCE}"/>
                  </a:ext>
                </a:extLst>
              </p:cNvPr>
              <p:cNvSpPr/>
              <p:nvPr/>
            </p:nvSpPr>
            <p:spPr>
              <a:xfrm>
                <a:off x="3623990" y="4750947"/>
                <a:ext cx="400759" cy="1560952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57589D1-5DD0-4B01-874E-69B3C6724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990" y="4750947"/>
                <a:ext cx="400759" cy="156095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A9A946D-0DF3-4A57-93CB-1CE471DCC4C2}"/>
                  </a:ext>
                </a:extLst>
              </p:cNvPr>
              <p:cNvSpPr/>
              <p:nvPr/>
            </p:nvSpPr>
            <p:spPr>
              <a:xfrm>
                <a:off x="5697166" y="5102415"/>
                <a:ext cx="531392" cy="876234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A9A946D-0DF3-4A57-93CB-1CE471DCC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166" y="5102415"/>
                <a:ext cx="531392" cy="87623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4218356B-B21D-4682-AD8D-5C0D235B9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584" y="4988983"/>
            <a:ext cx="1028915" cy="1084881"/>
          </a:xfrm>
          <a:prstGeom prst="rect">
            <a:avLst/>
          </a:prstGeom>
        </p:spPr>
      </p:pic>
      <p:sp>
        <p:nvSpPr>
          <p:cNvPr id="19" name="Trapezoid 18">
            <a:extLst>
              <a:ext uri="{FF2B5EF4-FFF2-40B4-BE49-F238E27FC236}">
                <a16:creationId xmlns:a16="http://schemas.microsoft.com/office/drawing/2014/main" id="{CA72D0C0-A0A6-4B62-A9B6-AB4967F559F2}"/>
              </a:ext>
            </a:extLst>
          </p:cNvPr>
          <p:cNvSpPr/>
          <p:nvPr/>
        </p:nvSpPr>
        <p:spPr>
          <a:xfrm rot="16200000">
            <a:off x="6365309" y="4866696"/>
            <a:ext cx="1391025" cy="1347673"/>
          </a:xfrm>
          <a:prstGeom prst="trapezoid">
            <a:avLst>
              <a:gd name="adj" fmla="val 30653"/>
            </a:avLst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EF26FD04-9B6C-4E10-8C94-0C93EB1E42AA}"/>
                  </a:ext>
                </a:extLst>
              </p:cNvPr>
              <p:cNvSpPr/>
              <p:nvPr/>
            </p:nvSpPr>
            <p:spPr>
              <a:xfrm>
                <a:off x="7897952" y="4750948"/>
                <a:ext cx="400759" cy="1560952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EF26FD04-9B6C-4E10-8C94-0C93EB1E4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952" y="4750948"/>
                <a:ext cx="400759" cy="156095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E0F754D-D690-4329-A93C-26FFF3DBD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1183" y="4988983"/>
            <a:ext cx="1105335" cy="111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56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F1A3-B713-4D89-BC01-A0677ABA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DA668-35DA-4BE7-9EC5-B94416618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Compress representation of world to something we can use to learn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Reconstruction allows for unsupervised learning (no labels)</a:t>
            </a:r>
          </a:p>
          <a:p>
            <a:endParaRPr lang="en-US" dirty="0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3328F67D-0BDE-45C9-AA1C-D4058E88662D}"/>
              </a:ext>
            </a:extLst>
          </p:cNvPr>
          <p:cNvSpPr/>
          <p:nvPr/>
        </p:nvSpPr>
        <p:spPr>
          <a:xfrm rot="5400000">
            <a:off x="4169391" y="4866695"/>
            <a:ext cx="1391025" cy="1347673"/>
          </a:xfrm>
          <a:prstGeom prst="trapezoid">
            <a:avLst>
              <a:gd name="adj" fmla="val 30653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1A74734-C44A-45ED-B62B-6A0CF8978358}"/>
                  </a:ext>
                </a:extLst>
              </p:cNvPr>
              <p:cNvSpPr/>
              <p:nvPr/>
            </p:nvSpPr>
            <p:spPr>
              <a:xfrm>
                <a:off x="3623990" y="4750947"/>
                <a:ext cx="400759" cy="1560952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1A74734-C44A-45ED-B62B-6A0CF89783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990" y="4750947"/>
                <a:ext cx="400759" cy="156095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342B9C8-4A5B-4BD5-94E8-52BB6F157372}"/>
                  </a:ext>
                </a:extLst>
              </p:cNvPr>
              <p:cNvSpPr/>
              <p:nvPr/>
            </p:nvSpPr>
            <p:spPr>
              <a:xfrm>
                <a:off x="5697166" y="5102415"/>
                <a:ext cx="531392" cy="876234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342B9C8-4A5B-4BD5-94E8-52BB6F157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166" y="5102415"/>
                <a:ext cx="531392" cy="87623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B2E8BAD-CE26-4146-A653-BBD6745B4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584" y="4988983"/>
            <a:ext cx="1028915" cy="1084881"/>
          </a:xfrm>
          <a:prstGeom prst="rect">
            <a:avLst/>
          </a:prstGeom>
        </p:spPr>
      </p:pic>
      <p:sp>
        <p:nvSpPr>
          <p:cNvPr id="15" name="Trapezoid 14">
            <a:extLst>
              <a:ext uri="{FF2B5EF4-FFF2-40B4-BE49-F238E27FC236}">
                <a16:creationId xmlns:a16="http://schemas.microsoft.com/office/drawing/2014/main" id="{F596C4FC-3880-41E2-AD56-4E0C99F497CB}"/>
              </a:ext>
            </a:extLst>
          </p:cNvPr>
          <p:cNvSpPr/>
          <p:nvPr/>
        </p:nvSpPr>
        <p:spPr>
          <a:xfrm rot="16200000">
            <a:off x="6365309" y="4866696"/>
            <a:ext cx="1391025" cy="1347673"/>
          </a:xfrm>
          <a:prstGeom prst="trapezoid">
            <a:avLst>
              <a:gd name="adj" fmla="val 30653"/>
            </a:avLst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308F5DC-5B31-4961-95A9-4A3918A2CEE9}"/>
                  </a:ext>
                </a:extLst>
              </p:cNvPr>
              <p:cNvSpPr/>
              <p:nvPr/>
            </p:nvSpPr>
            <p:spPr>
              <a:xfrm>
                <a:off x="7897952" y="4750948"/>
                <a:ext cx="400759" cy="1560952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308F5DC-5B31-4961-95A9-4A3918A2C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952" y="4750948"/>
                <a:ext cx="400759" cy="156095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EA1D7C1-0FAE-45BA-9DCD-6494EF250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1183" y="4988983"/>
            <a:ext cx="1105335" cy="111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94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8AE0-CEF0-4939-BA1A-1222DA09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4DE20-D4E7-439B-8399-D07B3B726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Compress representation of world to something we can use to learn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Reconstruction allows for unsupervised learning (no labels)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Reparameterization trick to train end-to-end</a:t>
            </a:r>
          </a:p>
          <a:p>
            <a:endParaRPr lang="en-US" dirty="0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FCE36D91-2F64-438F-9A3C-84F059FC14DE}"/>
              </a:ext>
            </a:extLst>
          </p:cNvPr>
          <p:cNvSpPr/>
          <p:nvPr/>
        </p:nvSpPr>
        <p:spPr>
          <a:xfrm rot="5400000">
            <a:off x="4169391" y="4866695"/>
            <a:ext cx="1391025" cy="1347673"/>
          </a:xfrm>
          <a:prstGeom prst="trapezoid">
            <a:avLst>
              <a:gd name="adj" fmla="val 30653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F2631DA-6040-475B-A0F5-AC9346412184}"/>
                  </a:ext>
                </a:extLst>
              </p:cNvPr>
              <p:cNvSpPr/>
              <p:nvPr/>
            </p:nvSpPr>
            <p:spPr>
              <a:xfrm>
                <a:off x="3623990" y="4750947"/>
                <a:ext cx="400759" cy="1560952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F2631DA-6040-475B-A0F5-AC9346412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990" y="4750947"/>
                <a:ext cx="400759" cy="156095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5F273A6-BF75-43BB-B505-6526CDCDE5A5}"/>
                  </a:ext>
                </a:extLst>
              </p:cNvPr>
              <p:cNvSpPr/>
              <p:nvPr/>
            </p:nvSpPr>
            <p:spPr>
              <a:xfrm>
                <a:off x="5697166" y="5102415"/>
                <a:ext cx="531392" cy="876234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5F273A6-BF75-43BB-B505-6526CDCDE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166" y="5102415"/>
                <a:ext cx="531392" cy="87623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C10966E-E556-44C4-A194-302E80067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584" y="4988983"/>
            <a:ext cx="1028915" cy="1084881"/>
          </a:xfrm>
          <a:prstGeom prst="rect">
            <a:avLst/>
          </a:prstGeom>
        </p:spPr>
      </p:pic>
      <p:sp>
        <p:nvSpPr>
          <p:cNvPr id="15" name="Trapezoid 14">
            <a:extLst>
              <a:ext uri="{FF2B5EF4-FFF2-40B4-BE49-F238E27FC236}">
                <a16:creationId xmlns:a16="http://schemas.microsoft.com/office/drawing/2014/main" id="{EEDDD655-CEEA-4E6C-B0FC-71311BCEBEA2}"/>
              </a:ext>
            </a:extLst>
          </p:cNvPr>
          <p:cNvSpPr/>
          <p:nvPr/>
        </p:nvSpPr>
        <p:spPr>
          <a:xfrm rot="16200000">
            <a:off x="6365309" y="4866696"/>
            <a:ext cx="1391025" cy="1347673"/>
          </a:xfrm>
          <a:prstGeom prst="trapezoid">
            <a:avLst>
              <a:gd name="adj" fmla="val 30653"/>
            </a:avLst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1BED3B0-54A9-4BAC-95E8-68D63D50EB17}"/>
                  </a:ext>
                </a:extLst>
              </p:cNvPr>
              <p:cNvSpPr/>
              <p:nvPr/>
            </p:nvSpPr>
            <p:spPr>
              <a:xfrm>
                <a:off x="7897952" y="4750948"/>
                <a:ext cx="400759" cy="1560952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1BED3B0-54A9-4BAC-95E8-68D63D50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952" y="4750948"/>
                <a:ext cx="400759" cy="156095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CCD4FC6-D9E8-442F-98CC-61A0E7F9E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1183" y="4988983"/>
            <a:ext cx="1105335" cy="111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75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15FD-9990-45E9-8555-34E73AF4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F151E-C203-4F3E-887F-28CFD4CA5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Compress representation of world to something we can use to learn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Reconstruction allows for unsupervised learning (no labels)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Reparameterization trick to train end-to-end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 hidden latent variables using perturbation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31CB8891-16CF-4003-AF36-E448894566F8}"/>
              </a:ext>
            </a:extLst>
          </p:cNvPr>
          <p:cNvSpPr/>
          <p:nvPr/>
        </p:nvSpPr>
        <p:spPr>
          <a:xfrm rot="5400000">
            <a:off x="4169391" y="4866695"/>
            <a:ext cx="1391025" cy="1347673"/>
          </a:xfrm>
          <a:prstGeom prst="trapezoid">
            <a:avLst>
              <a:gd name="adj" fmla="val 30653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5F8906D-91D1-4F3D-9978-D65F896418FC}"/>
                  </a:ext>
                </a:extLst>
              </p:cNvPr>
              <p:cNvSpPr/>
              <p:nvPr/>
            </p:nvSpPr>
            <p:spPr>
              <a:xfrm>
                <a:off x="3623990" y="4750947"/>
                <a:ext cx="400759" cy="1560952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5F8906D-91D1-4F3D-9978-D65F896418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990" y="4750947"/>
                <a:ext cx="400759" cy="156095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56A5AAE-810A-4334-8EAB-D3DDD68B2A18}"/>
                  </a:ext>
                </a:extLst>
              </p:cNvPr>
              <p:cNvSpPr/>
              <p:nvPr/>
            </p:nvSpPr>
            <p:spPr>
              <a:xfrm>
                <a:off x="5697166" y="5102415"/>
                <a:ext cx="531392" cy="876234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56A5AAE-810A-4334-8EAB-D3DDD68B2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166" y="5102415"/>
                <a:ext cx="531392" cy="87623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7F85302-7589-4832-8245-C49C0F08E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584" y="4988983"/>
            <a:ext cx="1028915" cy="1084881"/>
          </a:xfrm>
          <a:prstGeom prst="rect">
            <a:avLst/>
          </a:prstGeom>
        </p:spPr>
      </p:pic>
      <p:sp>
        <p:nvSpPr>
          <p:cNvPr id="15" name="Trapezoid 14">
            <a:extLst>
              <a:ext uri="{FF2B5EF4-FFF2-40B4-BE49-F238E27FC236}">
                <a16:creationId xmlns:a16="http://schemas.microsoft.com/office/drawing/2014/main" id="{5B0A4496-838F-4170-96B1-471EA3491E23}"/>
              </a:ext>
            </a:extLst>
          </p:cNvPr>
          <p:cNvSpPr/>
          <p:nvPr/>
        </p:nvSpPr>
        <p:spPr>
          <a:xfrm rot="16200000">
            <a:off x="6365309" y="4866696"/>
            <a:ext cx="1391025" cy="1347673"/>
          </a:xfrm>
          <a:prstGeom prst="trapezoid">
            <a:avLst>
              <a:gd name="adj" fmla="val 30653"/>
            </a:avLst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AB1EE58E-50B3-4923-A2FA-F8E1D568B771}"/>
                  </a:ext>
                </a:extLst>
              </p:cNvPr>
              <p:cNvSpPr/>
              <p:nvPr/>
            </p:nvSpPr>
            <p:spPr>
              <a:xfrm>
                <a:off x="7897952" y="4750948"/>
                <a:ext cx="400759" cy="1560952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AB1EE58E-50B3-4923-A2FA-F8E1D568B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952" y="4750948"/>
                <a:ext cx="400759" cy="156095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F994EB4-DB9A-4C60-849F-0444607CA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1183" y="4988983"/>
            <a:ext cx="1105335" cy="111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81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6282E-BA40-497A-BD9B-A424C687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ECEA-8144-4081-AC6D-11606EA85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Compress representation of world to something we can use to learn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Reconstruction allows for unsupervised learning (no labels)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Reparameterization trick to train end-to-end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 hidden latent variables using perturbation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Generating new examples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38C74DF3-A1FC-40A8-9250-E40B6FD4FD8A}"/>
              </a:ext>
            </a:extLst>
          </p:cNvPr>
          <p:cNvSpPr/>
          <p:nvPr/>
        </p:nvSpPr>
        <p:spPr>
          <a:xfrm rot="5400000">
            <a:off x="4169391" y="4866695"/>
            <a:ext cx="1391025" cy="1347673"/>
          </a:xfrm>
          <a:prstGeom prst="trapezoid">
            <a:avLst>
              <a:gd name="adj" fmla="val 30653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A59EC9E-D321-4D13-B545-A154780B2123}"/>
                  </a:ext>
                </a:extLst>
              </p:cNvPr>
              <p:cNvSpPr/>
              <p:nvPr/>
            </p:nvSpPr>
            <p:spPr>
              <a:xfrm>
                <a:off x="3623990" y="4750947"/>
                <a:ext cx="400759" cy="1560952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A59EC9E-D321-4D13-B545-A154780B2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990" y="4750947"/>
                <a:ext cx="400759" cy="156095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62418BA-B47E-4188-8C59-D75FF4D3A4F5}"/>
                  </a:ext>
                </a:extLst>
              </p:cNvPr>
              <p:cNvSpPr/>
              <p:nvPr/>
            </p:nvSpPr>
            <p:spPr>
              <a:xfrm>
                <a:off x="5697166" y="5102415"/>
                <a:ext cx="531392" cy="876234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62418BA-B47E-4188-8C59-D75FF4D3A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166" y="5102415"/>
                <a:ext cx="531392" cy="87623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0E07A8E4-DECE-452C-AF16-EC66103EE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584" y="4988983"/>
            <a:ext cx="1028915" cy="1084881"/>
          </a:xfrm>
          <a:prstGeom prst="rect">
            <a:avLst/>
          </a:prstGeom>
        </p:spPr>
      </p:pic>
      <p:sp>
        <p:nvSpPr>
          <p:cNvPr id="15" name="Trapezoid 14">
            <a:extLst>
              <a:ext uri="{FF2B5EF4-FFF2-40B4-BE49-F238E27FC236}">
                <a16:creationId xmlns:a16="http://schemas.microsoft.com/office/drawing/2014/main" id="{596A9F76-C418-4AE9-96A7-6C83A4391FD5}"/>
              </a:ext>
            </a:extLst>
          </p:cNvPr>
          <p:cNvSpPr/>
          <p:nvPr/>
        </p:nvSpPr>
        <p:spPr>
          <a:xfrm rot="16200000">
            <a:off x="6365309" y="4866696"/>
            <a:ext cx="1391025" cy="1347673"/>
          </a:xfrm>
          <a:prstGeom prst="trapezoid">
            <a:avLst>
              <a:gd name="adj" fmla="val 30653"/>
            </a:avLst>
          </a:prstGeom>
          <a:solidFill>
            <a:srgbClr val="AD7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E98128D-152A-4A8C-A79E-DAA7FF966818}"/>
                  </a:ext>
                </a:extLst>
              </p:cNvPr>
              <p:cNvSpPr/>
              <p:nvPr/>
            </p:nvSpPr>
            <p:spPr>
              <a:xfrm>
                <a:off x="7897952" y="4750948"/>
                <a:ext cx="400759" cy="1560952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E98128D-152A-4A8C-A79E-DAA7FF966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952" y="4750948"/>
                <a:ext cx="400759" cy="156095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F23676D-9C5A-43FD-A383-4FAD1922C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1183" y="4988983"/>
            <a:ext cx="1105335" cy="111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87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BB09-BAA4-4ACF-95CB-EA721B94D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Generative Adversarial Networks (GANs)</a:t>
            </a:r>
          </a:p>
        </p:txBody>
      </p:sp>
    </p:spTree>
    <p:extLst>
      <p:ext uri="{BB962C8B-B14F-4D97-AF65-F5344CB8AC3E}">
        <p14:creationId xmlns:p14="http://schemas.microsoft.com/office/powerpoint/2010/main" val="3138779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077A-D9BE-4664-AB3D-A2FC399B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if we just want to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A1F10-F2BA-49E5-9019-520170151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584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/>
              <a:t>Idea: </a:t>
            </a:r>
            <a:r>
              <a:rPr lang="en-US" sz="2000" dirty="0"/>
              <a:t>don’t explicitly model density, and instead just sample to generate new instances.</a:t>
            </a:r>
          </a:p>
          <a:p>
            <a:pPr marL="0" indent="0" algn="ctr">
              <a:buNone/>
            </a:pPr>
            <a:r>
              <a:rPr lang="en-US" sz="2000" b="1" dirty="0"/>
              <a:t>Problem: </a:t>
            </a:r>
            <a:r>
              <a:rPr lang="en-US" sz="2000" dirty="0"/>
              <a:t>want to sample from complex distribution – can’t do this directly</a:t>
            </a:r>
          </a:p>
          <a:p>
            <a:pPr marL="0" indent="0" algn="ctr">
              <a:buNone/>
            </a:pPr>
            <a:r>
              <a:rPr lang="en-US" sz="2000" b="1" dirty="0"/>
              <a:t>Solution: </a:t>
            </a:r>
            <a:r>
              <a:rPr lang="en-US" sz="2000" dirty="0"/>
              <a:t>sample from something simple (noise), learn a </a:t>
            </a:r>
          </a:p>
          <a:p>
            <a:pPr marL="0" indent="0" algn="ctr">
              <a:buNone/>
            </a:pPr>
            <a:r>
              <a:rPr lang="en-US" sz="2000" dirty="0"/>
              <a:t>transformation to the training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AEEC-A0C7-478A-A8A7-20B30B7DC229}"/>
              </a:ext>
            </a:extLst>
          </p:cNvPr>
          <p:cNvSpPr txBox="1"/>
          <p:nvPr/>
        </p:nvSpPr>
        <p:spPr>
          <a:xfrm>
            <a:off x="1738009" y="4982873"/>
            <a:ext cx="139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3C401-D3A2-44D6-A4DD-D4FD092FAF01}"/>
              </a:ext>
            </a:extLst>
          </p:cNvPr>
          <p:cNvSpPr txBox="1"/>
          <p:nvPr/>
        </p:nvSpPr>
        <p:spPr>
          <a:xfrm>
            <a:off x="3104745" y="5964732"/>
            <a:ext cx="340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Generator Network 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1A6F9-7AED-4E8E-ABB2-933BE274988D}"/>
              </a:ext>
            </a:extLst>
          </p:cNvPr>
          <p:cNvSpPr txBox="1"/>
          <p:nvPr/>
        </p:nvSpPr>
        <p:spPr>
          <a:xfrm>
            <a:off x="7360596" y="4799433"/>
            <a:ext cx="2636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“fake” sample from the training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7BE48B7-90DD-4A76-8D5D-FA9991892613}"/>
                  </a:ext>
                </a:extLst>
              </p:cNvPr>
              <p:cNvSpPr/>
              <p:nvPr/>
            </p:nvSpPr>
            <p:spPr>
              <a:xfrm>
                <a:off x="2769141" y="4688731"/>
                <a:ext cx="671208" cy="868801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n-US" sz="24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7BE48B7-90DD-4A76-8D5D-FA9991892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141" y="4688731"/>
                <a:ext cx="671208" cy="86880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rapezoid 8">
            <a:extLst>
              <a:ext uri="{FF2B5EF4-FFF2-40B4-BE49-F238E27FC236}">
                <a16:creationId xmlns:a16="http://schemas.microsoft.com/office/drawing/2014/main" id="{DBE290C5-7ECD-42B5-8809-678FB2E53A12}"/>
              </a:ext>
            </a:extLst>
          </p:cNvPr>
          <p:cNvSpPr/>
          <p:nvPr/>
        </p:nvSpPr>
        <p:spPr>
          <a:xfrm rot="16200000">
            <a:off x="3877282" y="3977697"/>
            <a:ext cx="2052535" cy="2290866"/>
          </a:xfrm>
          <a:prstGeom prst="trapezoid">
            <a:avLst>
              <a:gd name="adj" fmla="val 35427"/>
            </a:avLst>
          </a:prstGeom>
          <a:solidFill>
            <a:srgbClr val="AE7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691C194-890E-4C67-B74A-6A4ABB2823CA}"/>
                  </a:ext>
                </a:extLst>
              </p:cNvPr>
              <p:cNvSpPr/>
              <p:nvPr/>
            </p:nvSpPr>
            <p:spPr>
              <a:xfrm rot="16200000">
                <a:off x="5500992" y="4685385"/>
                <a:ext cx="2726987" cy="875489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𝑓𝑎𝑘𝑒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691C194-890E-4C67-B74A-6A4ABB282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00992" y="4685385"/>
                <a:ext cx="2726987" cy="8754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7D3FFB-7B46-480C-BA5B-1A38CE0E0067}"/>
                  </a:ext>
                </a:extLst>
              </p:cNvPr>
              <p:cNvSpPr txBox="1"/>
              <p:nvPr/>
            </p:nvSpPr>
            <p:spPr>
              <a:xfrm>
                <a:off x="4510392" y="4799433"/>
                <a:ext cx="8463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en-US" sz="3600" b="1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7D3FFB-7B46-480C-BA5B-1A38CE0E0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392" y="4799433"/>
                <a:ext cx="84630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104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A82FC-43A2-4D8C-9D5A-A3997E46C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Generative Adversarial Networks (GANs)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00356-93F2-462F-A619-D62044147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921" y="1690688"/>
            <a:ext cx="8150157" cy="8190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/>
              <a:t>Generative Adversarial Networks (GANs) </a:t>
            </a:r>
            <a:r>
              <a:rPr lang="en-US" sz="2000" dirty="0"/>
              <a:t>are a way to make a generative model by having two neural networks compete with each other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0D350-5A4D-488B-BBB1-9E8A04CDC4A2}"/>
              </a:ext>
            </a:extLst>
          </p:cNvPr>
          <p:cNvSpPr txBox="1"/>
          <p:nvPr/>
        </p:nvSpPr>
        <p:spPr>
          <a:xfrm>
            <a:off x="7684852" y="3016251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discriminator tries to identify real data from fakes created by the generator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2F85A-DC1B-4EA9-BB7D-99CA2B6F1644}"/>
              </a:ext>
            </a:extLst>
          </p:cNvPr>
          <p:cNvSpPr txBox="1"/>
          <p:nvPr/>
        </p:nvSpPr>
        <p:spPr>
          <a:xfrm>
            <a:off x="1060316" y="4348265"/>
            <a:ext cx="4221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generator</a:t>
            </a:r>
            <a:r>
              <a:rPr lang="en-US" dirty="0"/>
              <a:t> turns noise into an imitation of the data to try to trick the discriminator.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E3A34-FE72-4AC0-B6EF-20A32372B3A5}"/>
              </a:ext>
            </a:extLst>
          </p:cNvPr>
          <p:cNvSpPr txBox="1"/>
          <p:nvPr/>
        </p:nvSpPr>
        <p:spPr>
          <a:xfrm>
            <a:off x="2350853" y="5697166"/>
            <a:ext cx="139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7D44B73-352D-4869-A8D9-E8B9AEA6DF61}"/>
                  </a:ext>
                </a:extLst>
              </p:cNvPr>
              <p:cNvSpPr/>
              <p:nvPr/>
            </p:nvSpPr>
            <p:spPr>
              <a:xfrm>
                <a:off x="3492637" y="5558666"/>
                <a:ext cx="498541" cy="646331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n-US" sz="24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7D44B73-352D-4869-A8D9-E8B9AEA6DF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637" y="5558666"/>
                <a:ext cx="498541" cy="64633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rapezoid 10">
            <a:extLst>
              <a:ext uri="{FF2B5EF4-FFF2-40B4-BE49-F238E27FC236}">
                <a16:creationId xmlns:a16="http://schemas.microsoft.com/office/drawing/2014/main" id="{4DF3DC44-78CF-47BF-8E70-61D0971DFD5A}"/>
              </a:ext>
            </a:extLst>
          </p:cNvPr>
          <p:cNvSpPr/>
          <p:nvPr/>
        </p:nvSpPr>
        <p:spPr>
          <a:xfrm rot="16200000">
            <a:off x="4321793" y="5192988"/>
            <a:ext cx="1349963" cy="1377684"/>
          </a:xfrm>
          <a:prstGeom prst="trapezoid">
            <a:avLst>
              <a:gd name="adj" fmla="val 35427"/>
            </a:avLst>
          </a:prstGeom>
          <a:solidFill>
            <a:srgbClr val="AE7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D3CAEB7-B289-46E0-B369-461CD0C555CB}"/>
                  </a:ext>
                </a:extLst>
              </p:cNvPr>
              <p:cNvSpPr/>
              <p:nvPr/>
            </p:nvSpPr>
            <p:spPr>
              <a:xfrm rot="16200000">
                <a:off x="5525057" y="5573787"/>
                <a:ext cx="1570713" cy="616084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𝑓𝑎𝑘𝑒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D3CAEB7-B289-46E0-B369-461CD0C555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25057" y="5573787"/>
                <a:ext cx="1570713" cy="61608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834639-EDF7-4AE7-A5AD-BAF5217A1710}"/>
                  </a:ext>
                </a:extLst>
              </p:cNvPr>
              <p:cNvSpPr txBox="1"/>
              <p:nvPr/>
            </p:nvSpPr>
            <p:spPr>
              <a:xfrm>
                <a:off x="4573620" y="5558666"/>
                <a:ext cx="8463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en-US" sz="36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834639-EDF7-4AE7-A5AD-BAF5217A1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620" y="5558666"/>
                <a:ext cx="84630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3E7BAB6-C684-468F-82F5-0A10A5A99475}"/>
                  </a:ext>
                </a:extLst>
              </p:cNvPr>
              <p:cNvSpPr/>
              <p:nvPr/>
            </p:nvSpPr>
            <p:spPr>
              <a:xfrm rot="16200000">
                <a:off x="5525058" y="3722289"/>
                <a:ext cx="1570713" cy="616084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3E7BAB6-C684-468F-82F5-0A10A5A99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25058" y="3722289"/>
                <a:ext cx="1570713" cy="61608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131CCA20-8A76-4F1A-AFF0-96CD9BC37AA0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618457" y="4030331"/>
            <a:ext cx="1445773" cy="785357"/>
          </a:xfrm>
          <a:prstGeom prst="curvedConnector3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4BE7F4E1-3115-4B24-A02E-6A0940176307}"/>
              </a:ext>
            </a:extLst>
          </p:cNvPr>
          <p:cNvCxnSpPr>
            <a:cxnSpLocks/>
            <a:stCxn id="13" idx="2"/>
          </p:cNvCxnSpPr>
          <p:nvPr/>
        </p:nvCxnSpPr>
        <p:spPr>
          <a:xfrm flipV="1">
            <a:off x="6618456" y="5167313"/>
            <a:ext cx="1533323" cy="714516"/>
          </a:xfrm>
          <a:prstGeom prst="curvedConnector3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rapezoid 22">
            <a:extLst>
              <a:ext uri="{FF2B5EF4-FFF2-40B4-BE49-F238E27FC236}">
                <a16:creationId xmlns:a16="http://schemas.microsoft.com/office/drawing/2014/main" id="{6FBCDD30-897F-4C8B-881A-0B072D9CFF11}"/>
              </a:ext>
            </a:extLst>
          </p:cNvPr>
          <p:cNvSpPr/>
          <p:nvPr/>
        </p:nvSpPr>
        <p:spPr>
          <a:xfrm rot="5400000">
            <a:off x="8005334" y="4317347"/>
            <a:ext cx="1349963" cy="1377684"/>
          </a:xfrm>
          <a:prstGeom prst="trapezoid">
            <a:avLst>
              <a:gd name="adj" fmla="val 35427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AFACE5-112F-4578-9E99-096C6974128F}"/>
                  </a:ext>
                </a:extLst>
              </p:cNvPr>
              <p:cNvSpPr txBox="1"/>
              <p:nvPr/>
            </p:nvSpPr>
            <p:spPr>
              <a:xfrm>
                <a:off x="8151779" y="4683023"/>
                <a:ext cx="8463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sz="3600" b="1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AFACE5-112F-4578-9E99-096C69741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779" y="4683023"/>
                <a:ext cx="84630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A6B5B35-F779-4178-8898-F802DCF94C6B}"/>
                  </a:ext>
                </a:extLst>
              </p:cNvPr>
              <p:cNvSpPr/>
              <p:nvPr/>
            </p:nvSpPr>
            <p:spPr>
              <a:xfrm>
                <a:off x="9524795" y="4723032"/>
                <a:ext cx="543127" cy="543127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A6B5B35-F779-4178-8898-F802DCF94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795" y="4723032"/>
                <a:ext cx="543127" cy="543127"/>
              </a:xfrm>
              <a:prstGeom prst="ellipse">
                <a:avLst/>
              </a:prstGeom>
              <a:blipFill>
                <a:blip r:embed="rId7"/>
                <a:stretch>
                  <a:fillRect b="-22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3451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47AD-ACBD-482B-A139-5CB1D9450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Intuition behind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9146-DCA4-4317-A85D-F6A295B2E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Generator </a:t>
            </a:r>
            <a:r>
              <a:rPr lang="en-US" sz="2400" dirty="0"/>
              <a:t>starts from noise to try to create an imitation of the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1C09B-D4D0-4A52-BBE6-7F4DEBCC6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2" b="96567" l="1464" r="13616">
                        <a14:foregroundMark x1="12006" y1="81974" x2="13616" y2="85408"/>
                      </a14:backgroundRemoval>
                    </a14:imgEffect>
                  </a14:imgLayer>
                </a14:imgProps>
              </a:ext>
            </a:extLst>
          </a:blip>
          <a:srcRect t="69939" r="85270"/>
          <a:stretch/>
        </p:blipFill>
        <p:spPr>
          <a:xfrm>
            <a:off x="6382712" y="5622587"/>
            <a:ext cx="796301" cy="554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870E8-3E87-4085-9C14-4A0A3261D447}"/>
              </a:ext>
            </a:extLst>
          </p:cNvPr>
          <p:cNvSpPr txBox="1"/>
          <p:nvPr/>
        </p:nvSpPr>
        <p:spPr>
          <a:xfrm>
            <a:off x="7154694" y="5715109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Fake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FD22F4-6103-4D8D-A4E9-17CE784B3EAE}"/>
              </a:ext>
            </a:extLst>
          </p:cNvPr>
          <p:cNvSpPr txBox="1"/>
          <p:nvPr/>
        </p:nvSpPr>
        <p:spPr>
          <a:xfrm>
            <a:off x="8035858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43FED0-9EF7-4FAA-8173-7E4FBC54FD7D}"/>
              </a:ext>
            </a:extLst>
          </p:cNvPr>
          <p:cNvCxnSpPr>
            <a:cxnSpLocks/>
          </p:cNvCxnSpPr>
          <p:nvPr/>
        </p:nvCxnSpPr>
        <p:spPr>
          <a:xfrm>
            <a:off x="7436102" y="4777145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F715880-ECE1-4E0F-9784-7027CCB6C4BB}"/>
              </a:ext>
            </a:extLst>
          </p:cNvPr>
          <p:cNvSpPr/>
          <p:nvPr/>
        </p:nvSpPr>
        <p:spPr>
          <a:xfrm>
            <a:off x="8145355" y="4688595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BF1ED2-AFBA-4159-81D3-82F05DE5D6D1}"/>
              </a:ext>
            </a:extLst>
          </p:cNvPr>
          <p:cNvSpPr/>
          <p:nvPr/>
        </p:nvSpPr>
        <p:spPr>
          <a:xfrm>
            <a:off x="10560173" y="4700891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BFBC55D-315D-46B2-81A1-C06BB0FF8388}"/>
              </a:ext>
            </a:extLst>
          </p:cNvPr>
          <p:cNvSpPr/>
          <p:nvPr/>
        </p:nvSpPr>
        <p:spPr>
          <a:xfrm>
            <a:off x="7794037" y="469629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1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910401-FCC8-4961-A181-A843079CEE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304" b="70825" l="9116" r="41298">
                        <a14:foregroundMark x1="12362" y1="59557" x2="9669" y2="59155"/>
                        <a14:foregroundMark x1="9461" y1="60765" x2="14779" y2="59155"/>
                        <a14:foregroundMark x1="14779" y1="59155" x2="14917" y2="58954"/>
                        <a14:foregroundMark x1="15608" y1="67807" x2="21409" y2="68209"/>
                        <a14:foregroundMark x1="19682" y1="65996" x2="15884" y2="65996"/>
                        <a14:foregroundMark x1="15124" y1="65996" x2="20994" y2="68008"/>
                        <a14:foregroundMark x1="21271" y1="65392" x2="16644" y2="65392"/>
                        <a14:foregroundMark x1="16644" y1="65392" x2="16644" y2="65392"/>
                        <a14:foregroundMark x1="15539" y1="65795" x2="20373" y2="65594"/>
                        <a14:foregroundMark x1="20373" y1="65594" x2="20511" y2="65392"/>
                        <a14:foregroundMark x1="20718" y1="63783" x2="15953" y2="64990"/>
                        <a14:foregroundMark x1="15470" y1="65392" x2="19061" y2="68410"/>
                        <a14:foregroundMark x1="15262" y1="69215" x2="21961" y2="70221"/>
                        <a14:foregroundMark x1="22238" y1="67807" x2="37293" y2="68209"/>
                        <a14:foregroundMark x1="36948" y1="67203" x2="23964" y2="68410"/>
                        <a14:foregroundMark x1="24033" y1="65392" x2="28660" y2="64990"/>
                        <a14:foregroundMark x1="28660" y1="64990" x2="35221" y2="64990"/>
                        <a14:foregroundMark x1="36119" y1="65996" x2="23135" y2="66197"/>
                        <a14:foregroundMark x1="22859" y1="69819" x2="35152" y2="71026"/>
                        <a14:foregroundMark x1="37155" y1="68813" x2="35359" y2="69618"/>
                        <a14:foregroundMark x1="34876" y1="65191" x2="36809" y2="66801"/>
                        <a14:foregroundMark x1="36948" y1="64185" x2="36533" y2="66600"/>
                        <a14:foregroundMark x1="35566" y1="64588" x2="36948" y2="65191"/>
                        <a14:foregroundMark x1="36809" y1="64990" x2="31630" y2="64990"/>
                        <a14:foregroundMark x1="31423" y1="64990" x2="21823" y2="65392"/>
                        <a14:foregroundMark x1="21340" y1="64588" x2="36119" y2="65795"/>
                        <a14:foregroundMark x1="35912" y1="64789" x2="21754" y2="64789"/>
                        <a14:foregroundMark x1="21754" y1="64789" x2="21754" y2="64789"/>
                        <a14:foregroundMark x1="40193" y1="58954" x2="41298" y2="59155"/>
                        <a14:foregroundMark x1="41160" y1="57344" x2="39710" y2="58149"/>
                      </a14:backgroundRemoval>
                    </a14:imgEffect>
                  </a14:imgLayer>
                </a14:imgProps>
              </a:ext>
            </a:extLst>
          </a:blip>
          <a:srcRect l="9025" t="11447" r="55928" b="25042"/>
          <a:stretch/>
        </p:blipFill>
        <p:spPr>
          <a:xfrm>
            <a:off x="1187114" y="3429000"/>
            <a:ext cx="3681665" cy="2290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8622DB-E0C6-41E0-82EC-3760EB44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Generative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41C2E-33A5-45F4-83B0-30FCECA0B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037" y="1690688"/>
            <a:ext cx="9115926" cy="1012407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Goal:</a:t>
            </a:r>
            <a:r>
              <a:rPr lang="en-US" dirty="0"/>
              <a:t> Take as input training samples from some distribution and learn a model that represents that distribution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BFC028-BD54-45BE-834F-E06E539D6643}"/>
              </a:ext>
            </a:extLst>
          </p:cNvPr>
          <p:cNvSpPr txBox="1"/>
          <p:nvPr/>
        </p:nvSpPr>
        <p:spPr>
          <a:xfrm>
            <a:off x="1949116" y="2967789"/>
            <a:ext cx="2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Density Estimation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A2FC81-4574-45BE-80B7-D16BA6B213EE}"/>
              </a:ext>
            </a:extLst>
          </p:cNvPr>
          <p:cNvSpPr txBox="1"/>
          <p:nvPr/>
        </p:nvSpPr>
        <p:spPr>
          <a:xfrm>
            <a:off x="8085223" y="2967789"/>
            <a:ext cx="2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Generation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C220FD-DFE1-4404-9BA7-EAC839DF56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79" t="11447" r="3837" b="40343"/>
          <a:stretch/>
        </p:blipFill>
        <p:spPr>
          <a:xfrm>
            <a:off x="7121693" y="3429000"/>
            <a:ext cx="4084722" cy="17383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2420FA-BCC1-4F86-BF59-62663E5DFD13}"/>
              </a:ext>
            </a:extLst>
          </p:cNvPr>
          <p:cNvSpPr txBox="1"/>
          <p:nvPr/>
        </p:nvSpPr>
        <p:spPr>
          <a:xfrm>
            <a:off x="401052" y="5237748"/>
            <a:ext cx="103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DF0095-5CE7-4B67-B7CE-3D3B502811FE}"/>
                  </a:ext>
                </a:extLst>
              </p:cNvPr>
              <p:cNvSpPr txBox="1"/>
              <p:nvPr/>
            </p:nvSpPr>
            <p:spPr>
              <a:xfrm>
                <a:off x="3017922" y="5993259"/>
                <a:ext cx="61441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How can we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DF0095-5CE7-4B67-B7CE-3D3B50281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22" y="5993259"/>
                <a:ext cx="614412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A17D113-C732-44CF-87E0-2DD32AC90DAB}"/>
              </a:ext>
            </a:extLst>
          </p:cNvPr>
          <p:cNvSpPr txBox="1"/>
          <p:nvPr/>
        </p:nvSpPr>
        <p:spPr>
          <a:xfrm>
            <a:off x="7049503" y="5083455"/>
            <a:ext cx="171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samples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D20244-5463-4EF8-975A-18EED12D720E}"/>
              </a:ext>
            </a:extLst>
          </p:cNvPr>
          <p:cNvSpPr txBox="1"/>
          <p:nvPr/>
        </p:nvSpPr>
        <p:spPr>
          <a:xfrm>
            <a:off x="9296403" y="5083455"/>
            <a:ext cx="211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Generated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B96BB6-1BD5-4F90-BF07-6C5489863DE9}"/>
                  </a:ext>
                </a:extLst>
              </p:cNvPr>
              <p:cNvSpPr txBox="1"/>
              <p:nvPr/>
            </p:nvSpPr>
            <p:spPr>
              <a:xfrm>
                <a:off x="6332121" y="5458329"/>
                <a:ext cx="31522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raining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data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B96BB6-1BD5-4F90-BF07-6C5489863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121" y="5458329"/>
                <a:ext cx="315227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041311-4823-440C-B484-6BC332CEBC5A}"/>
                  </a:ext>
                </a:extLst>
              </p:cNvPr>
              <p:cNvSpPr txBox="1"/>
              <p:nvPr/>
            </p:nvSpPr>
            <p:spPr>
              <a:xfrm>
                <a:off x="9037725" y="5458329"/>
                <a:ext cx="26349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enerated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041311-4823-440C-B484-6BC332CEB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725" y="5458329"/>
                <a:ext cx="2634909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369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A9239-A82B-4E4F-829F-08A4466C5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Intuition behind GANs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DC7C95-E176-4547-9A15-7AD3F7D9E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Discriminator </a:t>
            </a:r>
            <a:r>
              <a:rPr lang="en-US" sz="2400" dirty="0"/>
              <a:t>looks at both real data and fake data created by the generator.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DEF9F-D4EA-4C71-A546-9106C9348FDB}"/>
              </a:ext>
            </a:extLst>
          </p:cNvPr>
          <p:cNvSpPr txBox="1"/>
          <p:nvPr/>
        </p:nvSpPr>
        <p:spPr>
          <a:xfrm>
            <a:off x="8035858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376A7A-CD78-4B35-940E-40F7F889D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2" b="96567" l="1464" r="13616">
                        <a14:foregroundMark x1="12006" y1="81974" x2="13616" y2="85408"/>
                      </a14:backgroundRemoval>
                    </a14:imgEffect>
                  </a14:imgLayer>
                </a14:imgProps>
              </a:ext>
            </a:extLst>
          </a:blip>
          <a:srcRect t="69939" r="85270"/>
          <a:stretch/>
        </p:blipFill>
        <p:spPr>
          <a:xfrm>
            <a:off x="6382712" y="5622587"/>
            <a:ext cx="796301" cy="554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73D62D-FDD2-433D-8BD8-92C3206B2A0A}"/>
              </a:ext>
            </a:extLst>
          </p:cNvPr>
          <p:cNvSpPr txBox="1"/>
          <p:nvPr/>
        </p:nvSpPr>
        <p:spPr>
          <a:xfrm>
            <a:off x="7154694" y="5715109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Fake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EFC622-D989-4951-BFBC-87E21275C1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90" t="16594" r="8042" b="67513"/>
          <a:stretch/>
        </p:blipFill>
        <p:spPr>
          <a:xfrm>
            <a:off x="1290536" y="4638818"/>
            <a:ext cx="4009418" cy="2931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ED97E2-D422-4722-B7F5-8ECAF044CA6D}"/>
              </a:ext>
            </a:extLst>
          </p:cNvPr>
          <p:cNvSpPr txBox="1"/>
          <p:nvPr/>
        </p:nvSpPr>
        <p:spPr>
          <a:xfrm>
            <a:off x="1982011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Discriminator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316B0A-0AEB-4D9D-B93F-067D5333DC1C}"/>
              </a:ext>
            </a:extLst>
          </p:cNvPr>
          <p:cNvCxnSpPr>
            <a:cxnSpLocks/>
          </p:cNvCxnSpPr>
          <p:nvPr/>
        </p:nvCxnSpPr>
        <p:spPr>
          <a:xfrm>
            <a:off x="7436102" y="4777145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3C36383-9FCC-4169-AA94-FC580C5FDE8E}"/>
              </a:ext>
            </a:extLst>
          </p:cNvPr>
          <p:cNvSpPr/>
          <p:nvPr/>
        </p:nvSpPr>
        <p:spPr>
          <a:xfrm>
            <a:off x="8145355" y="4688595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0165E5-A78F-4271-A396-EFFDE52074A4}"/>
              </a:ext>
            </a:extLst>
          </p:cNvPr>
          <p:cNvSpPr/>
          <p:nvPr/>
        </p:nvSpPr>
        <p:spPr>
          <a:xfrm>
            <a:off x="10560173" y="4700891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5D217B0-A295-4ACE-A2E1-31C7196BBF58}"/>
              </a:ext>
            </a:extLst>
          </p:cNvPr>
          <p:cNvSpPr/>
          <p:nvPr/>
        </p:nvSpPr>
        <p:spPr>
          <a:xfrm>
            <a:off x="7794037" y="469629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62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CBE8C-3B9B-4214-8C30-C0BDC5AA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Intuition behind GANs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B20649-ADCB-4E36-9279-44214CEE7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Discriminator </a:t>
            </a:r>
            <a:r>
              <a:rPr lang="en-US" sz="2400" dirty="0"/>
              <a:t>looks at both real data and fake data created by the generator.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2BD9D-5F6D-424D-9E07-E7B1C4DB4328}"/>
              </a:ext>
            </a:extLst>
          </p:cNvPr>
          <p:cNvSpPr txBox="1"/>
          <p:nvPr/>
        </p:nvSpPr>
        <p:spPr>
          <a:xfrm>
            <a:off x="8035858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C366B-60E6-4F5E-B570-75C2D4A77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2" b="96567" l="1464" r="13616">
                        <a14:foregroundMark x1="12006" y1="81974" x2="13616" y2="85408"/>
                      </a14:backgroundRemoval>
                    </a14:imgEffect>
                  </a14:imgLayer>
                </a14:imgProps>
              </a:ext>
            </a:extLst>
          </a:blip>
          <a:srcRect t="69939" r="85270"/>
          <a:stretch/>
        </p:blipFill>
        <p:spPr>
          <a:xfrm>
            <a:off x="6382712" y="5622587"/>
            <a:ext cx="796301" cy="554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327040-1521-4B6A-B94C-12C81C0BF17D}"/>
              </a:ext>
            </a:extLst>
          </p:cNvPr>
          <p:cNvSpPr txBox="1"/>
          <p:nvPr/>
        </p:nvSpPr>
        <p:spPr>
          <a:xfrm>
            <a:off x="7154694" y="5715109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Fake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C70076-F599-4419-A1F4-0A899C0AE9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90" t="16594" r="8042" b="67513"/>
          <a:stretch/>
        </p:blipFill>
        <p:spPr>
          <a:xfrm>
            <a:off x="1290536" y="4638818"/>
            <a:ext cx="4009418" cy="293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5C809B-73AD-4EC6-9674-325FCEF11F4B}"/>
              </a:ext>
            </a:extLst>
          </p:cNvPr>
          <p:cNvSpPr txBox="1"/>
          <p:nvPr/>
        </p:nvSpPr>
        <p:spPr>
          <a:xfrm>
            <a:off x="1982011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Discriminator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360FFD-7B4A-4B9A-9B06-70E57EC066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891063" y="5715109"/>
            <a:ext cx="554477" cy="461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29F66A-74EE-49A5-8471-1A94FB0109BB}"/>
              </a:ext>
            </a:extLst>
          </p:cNvPr>
          <p:cNvSpPr txBox="1"/>
          <p:nvPr/>
        </p:nvSpPr>
        <p:spPr>
          <a:xfrm>
            <a:off x="4343020" y="5719116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6FDD6B-2C44-41AE-BAEC-DD20DFA91F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148114" y="4662817"/>
            <a:ext cx="294261" cy="245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55584B-EAFB-4295-99FA-7902587236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2829534" y="4662817"/>
            <a:ext cx="294261" cy="245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653F70-099B-4751-A3ED-33FFDD5F0C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497093" y="4662817"/>
            <a:ext cx="294261" cy="24510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1925FF-2D57-42E4-A550-7834058D8688}"/>
              </a:ext>
            </a:extLst>
          </p:cNvPr>
          <p:cNvCxnSpPr>
            <a:cxnSpLocks/>
          </p:cNvCxnSpPr>
          <p:nvPr/>
        </p:nvCxnSpPr>
        <p:spPr>
          <a:xfrm>
            <a:off x="7436102" y="4777145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044ED2A-CFCB-4BCA-B2B4-A398DE5A7773}"/>
              </a:ext>
            </a:extLst>
          </p:cNvPr>
          <p:cNvSpPr/>
          <p:nvPr/>
        </p:nvSpPr>
        <p:spPr>
          <a:xfrm>
            <a:off x="8145355" y="4688595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A835FD-BC09-46CA-8064-6E992ACB1194}"/>
              </a:ext>
            </a:extLst>
          </p:cNvPr>
          <p:cNvSpPr/>
          <p:nvPr/>
        </p:nvSpPr>
        <p:spPr>
          <a:xfrm>
            <a:off x="10560173" y="4700891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B19C1BB-D087-477C-A19A-D6C46E54858B}"/>
              </a:ext>
            </a:extLst>
          </p:cNvPr>
          <p:cNvSpPr/>
          <p:nvPr/>
        </p:nvSpPr>
        <p:spPr>
          <a:xfrm>
            <a:off x="7794037" y="469629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33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64C7-6D1A-4F8E-9A19-4F3EBDE6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Intuition behind GANs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9900B7-248F-44AA-BF4D-8AD5E944D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Discriminator </a:t>
            </a:r>
            <a:r>
              <a:rPr lang="en-US" sz="2400" dirty="0"/>
              <a:t>tries to predict what’s real and what’s fake.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0FDEB-2178-4427-B352-D4354F4679D1}"/>
              </a:ext>
            </a:extLst>
          </p:cNvPr>
          <p:cNvSpPr txBox="1"/>
          <p:nvPr/>
        </p:nvSpPr>
        <p:spPr>
          <a:xfrm>
            <a:off x="8035858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0D6490-AFD6-473C-8C0A-33E9AD896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2" b="96567" l="1464" r="13616">
                        <a14:foregroundMark x1="12006" y1="81974" x2="13616" y2="85408"/>
                      </a14:backgroundRemoval>
                    </a14:imgEffect>
                  </a14:imgLayer>
                </a14:imgProps>
              </a:ext>
            </a:extLst>
          </a:blip>
          <a:srcRect t="69939" r="85270"/>
          <a:stretch/>
        </p:blipFill>
        <p:spPr>
          <a:xfrm>
            <a:off x="6382712" y="5622587"/>
            <a:ext cx="796301" cy="554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141E6D-FDFE-47F6-AF87-AF053E1D47B0}"/>
              </a:ext>
            </a:extLst>
          </p:cNvPr>
          <p:cNvSpPr txBox="1"/>
          <p:nvPr/>
        </p:nvSpPr>
        <p:spPr>
          <a:xfrm>
            <a:off x="7154694" y="5715109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Fake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78BB1-B213-4605-856D-5CC757744162}"/>
              </a:ext>
            </a:extLst>
          </p:cNvPr>
          <p:cNvSpPr txBox="1"/>
          <p:nvPr/>
        </p:nvSpPr>
        <p:spPr>
          <a:xfrm>
            <a:off x="1982011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Discriminator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ECC684-7C07-464A-BB81-F2A4FACD72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891063" y="5715109"/>
            <a:ext cx="554477" cy="461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1F44EB-6F56-4333-A462-7A6817F116B9}"/>
              </a:ext>
            </a:extLst>
          </p:cNvPr>
          <p:cNvSpPr txBox="1"/>
          <p:nvPr/>
        </p:nvSpPr>
        <p:spPr>
          <a:xfrm>
            <a:off x="4343020" y="5719116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data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A6A838-23B7-4719-92FB-20ED96CD8496}"/>
              </a:ext>
            </a:extLst>
          </p:cNvPr>
          <p:cNvSpPr/>
          <p:nvPr/>
        </p:nvSpPr>
        <p:spPr>
          <a:xfrm>
            <a:off x="838200" y="2402732"/>
            <a:ext cx="4940030" cy="281129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591F5B-6B5B-4BBA-A1FD-F6636B251307}"/>
              </a:ext>
            </a:extLst>
          </p:cNvPr>
          <p:cNvCxnSpPr/>
          <p:nvPr/>
        </p:nvCxnSpPr>
        <p:spPr>
          <a:xfrm>
            <a:off x="1243114" y="3429000"/>
            <a:ext cx="407913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C51C5A-9350-440E-9A84-5C310F443F8E}"/>
                  </a:ext>
                </a:extLst>
              </p:cNvPr>
              <p:cNvSpPr txBox="1"/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(real) = 1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C51C5A-9350-440E-9A84-5C310F443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blipFill>
                <a:blip r:embed="rId6"/>
                <a:stretch>
                  <a:fillRect l="-8696" t="-28889" r="-1366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5AC331-D2FC-4CD3-981B-9CCB1AB26224}"/>
              </a:ext>
            </a:extLst>
          </p:cNvPr>
          <p:cNvCxnSpPr>
            <a:cxnSpLocks/>
          </p:cNvCxnSpPr>
          <p:nvPr/>
        </p:nvCxnSpPr>
        <p:spPr>
          <a:xfrm>
            <a:off x="1387381" y="4778556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65DCF38-DE2D-4F96-9751-203BCC483148}"/>
              </a:ext>
            </a:extLst>
          </p:cNvPr>
          <p:cNvSpPr/>
          <p:nvPr/>
        </p:nvSpPr>
        <p:spPr>
          <a:xfrm>
            <a:off x="2096634" y="4690006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FD031E-AFC9-47D8-9DFA-915FDADCA872}"/>
              </a:ext>
            </a:extLst>
          </p:cNvPr>
          <p:cNvSpPr/>
          <p:nvPr/>
        </p:nvSpPr>
        <p:spPr>
          <a:xfrm>
            <a:off x="4511452" y="4702302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7D8826-A222-40FB-92D2-6F8606393352}"/>
              </a:ext>
            </a:extLst>
          </p:cNvPr>
          <p:cNvSpPr/>
          <p:nvPr/>
        </p:nvSpPr>
        <p:spPr>
          <a:xfrm>
            <a:off x="1745316" y="4697710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4D910DC-1F1F-484B-A2F9-45C8E086EA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161997" y="4660635"/>
            <a:ext cx="294261" cy="2451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D6EA7E-294D-412C-950C-132EAF6443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2829534" y="4662817"/>
            <a:ext cx="294261" cy="2451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B67FB5-3AEF-414A-95EF-2DF6BC45E0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497093" y="4662817"/>
            <a:ext cx="294261" cy="24510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14D1DB-BFF5-4989-A035-31B4C171B22A}"/>
              </a:ext>
            </a:extLst>
          </p:cNvPr>
          <p:cNvCxnSpPr>
            <a:cxnSpLocks/>
          </p:cNvCxnSpPr>
          <p:nvPr/>
        </p:nvCxnSpPr>
        <p:spPr>
          <a:xfrm>
            <a:off x="7436102" y="4777145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0F32CE54-9A72-4F18-8077-9A3C9090DD2D}"/>
              </a:ext>
            </a:extLst>
          </p:cNvPr>
          <p:cNvSpPr/>
          <p:nvPr/>
        </p:nvSpPr>
        <p:spPr>
          <a:xfrm>
            <a:off x="8145355" y="4688595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999F025-90FD-4DBC-BE01-D909245CC0FC}"/>
              </a:ext>
            </a:extLst>
          </p:cNvPr>
          <p:cNvSpPr/>
          <p:nvPr/>
        </p:nvSpPr>
        <p:spPr>
          <a:xfrm>
            <a:off x="10560173" y="4700891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A360E06-511F-49E2-BD5A-6392D29188D7}"/>
              </a:ext>
            </a:extLst>
          </p:cNvPr>
          <p:cNvSpPr/>
          <p:nvPr/>
        </p:nvSpPr>
        <p:spPr>
          <a:xfrm>
            <a:off x="7794037" y="469629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25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DEEEDE-459D-4B81-870E-920A21D7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Intuition behind GANs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CBE23A-CF64-4479-B27C-0BB1DD403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Discriminator </a:t>
            </a:r>
            <a:r>
              <a:rPr lang="en-US" sz="2400" dirty="0"/>
              <a:t>tries to predict what’s real and what’s fake.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E0184-E0D5-459F-BEAF-9749719C4297}"/>
              </a:ext>
            </a:extLst>
          </p:cNvPr>
          <p:cNvSpPr txBox="1"/>
          <p:nvPr/>
        </p:nvSpPr>
        <p:spPr>
          <a:xfrm>
            <a:off x="8035858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8E4DB1-0F1F-4407-B438-FEDB2498F9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2" b="96567" l="1464" r="13616">
                        <a14:foregroundMark x1="12006" y1="81974" x2="13616" y2="85408"/>
                      </a14:backgroundRemoval>
                    </a14:imgEffect>
                  </a14:imgLayer>
                </a14:imgProps>
              </a:ext>
            </a:extLst>
          </a:blip>
          <a:srcRect t="69939" r="85270"/>
          <a:stretch/>
        </p:blipFill>
        <p:spPr>
          <a:xfrm>
            <a:off x="6382712" y="5622587"/>
            <a:ext cx="796301" cy="554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287242-865F-426A-98BB-080B9C4D1943}"/>
              </a:ext>
            </a:extLst>
          </p:cNvPr>
          <p:cNvSpPr txBox="1"/>
          <p:nvPr/>
        </p:nvSpPr>
        <p:spPr>
          <a:xfrm>
            <a:off x="7154694" y="5715109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Fake data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AB35F9F-A72F-48E7-A25C-74E152855B85}"/>
              </a:ext>
            </a:extLst>
          </p:cNvPr>
          <p:cNvSpPr/>
          <p:nvPr/>
        </p:nvSpPr>
        <p:spPr>
          <a:xfrm>
            <a:off x="1687884" y="4398747"/>
            <a:ext cx="286712" cy="386623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5E0DF27-6609-4661-9B95-30540CBF8D72}"/>
              </a:ext>
            </a:extLst>
          </p:cNvPr>
          <p:cNvSpPr/>
          <p:nvPr/>
        </p:nvSpPr>
        <p:spPr>
          <a:xfrm>
            <a:off x="2822915" y="3757769"/>
            <a:ext cx="286712" cy="1031132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73FEDE-AE91-4B14-97F1-F38296E27BCC}"/>
              </a:ext>
            </a:extLst>
          </p:cNvPr>
          <p:cNvSpPr txBox="1"/>
          <p:nvPr/>
        </p:nvSpPr>
        <p:spPr>
          <a:xfrm>
            <a:off x="1982011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Discriminator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C86A41-008F-4C7C-B38C-DCFD5C3426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891063" y="5715109"/>
            <a:ext cx="554477" cy="4618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EDB043-BAE6-43C9-8D83-D8BDA6F1A18A}"/>
              </a:ext>
            </a:extLst>
          </p:cNvPr>
          <p:cNvSpPr txBox="1"/>
          <p:nvPr/>
        </p:nvSpPr>
        <p:spPr>
          <a:xfrm>
            <a:off x="4343020" y="5719116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data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22BC9B7-CAB5-4374-8FCC-6B4DECDAD414}"/>
              </a:ext>
            </a:extLst>
          </p:cNvPr>
          <p:cNvSpPr/>
          <p:nvPr/>
        </p:nvSpPr>
        <p:spPr>
          <a:xfrm>
            <a:off x="838200" y="2402732"/>
            <a:ext cx="4940030" cy="281129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8A9374-848B-4FBC-8F3C-B2708B259377}"/>
              </a:ext>
            </a:extLst>
          </p:cNvPr>
          <p:cNvCxnSpPr/>
          <p:nvPr/>
        </p:nvCxnSpPr>
        <p:spPr>
          <a:xfrm>
            <a:off x="1243114" y="3429000"/>
            <a:ext cx="407913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0518D7-3ADE-4D3F-A872-E84CC6CA9202}"/>
                  </a:ext>
                </a:extLst>
              </p:cNvPr>
              <p:cNvSpPr txBox="1"/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(real) = 1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0518D7-3ADE-4D3F-A872-E84CC6CA9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blipFill>
                <a:blip r:embed="rId6"/>
                <a:stretch>
                  <a:fillRect l="-8696" t="-28889" r="-1366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1BB2BAD-EE4C-4703-9E2E-3401E3EB4A57}"/>
              </a:ext>
            </a:extLst>
          </p:cNvPr>
          <p:cNvSpPr/>
          <p:nvPr/>
        </p:nvSpPr>
        <p:spPr>
          <a:xfrm>
            <a:off x="3160469" y="4133923"/>
            <a:ext cx="286712" cy="631729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960F166-179A-4DA7-9721-2134E4EE4F1C}"/>
              </a:ext>
            </a:extLst>
          </p:cNvPr>
          <p:cNvSpPr/>
          <p:nvPr/>
        </p:nvSpPr>
        <p:spPr>
          <a:xfrm>
            <a:off x="3494460" y="3754238"/>
            <a:ext cx="286712" cy="1031132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FE305F8-5B98-435F-82CE-BE1264CA974C}"/>
              </a:ext>
            </a:extLst>
          </p:cNvPr>
          <p:cNvSpPr/>
          <p:nvPr/>
        </p:nvSpPr>
        <p:spPr>
          <a:xfrm>
            <a:off x="2045819" y="4136767"/>
            <a:ext cx="286712" cy="656355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B50EF4-C0F8-4493-A539-95420055807E}"/>
              </a:ext>
            </a:extLst>
          </p:cNvPr>
          <p:cNvSpPr/>
          <p:nvPr/>
        </p:nvSpPr>
        <p:spPr>
          <a:xfrm>
            <a:off x="4456281" y="3934091"/>
            <a:ext cx="286712" cy="848902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353BF7-07E9-440B-9A64-6F7F99DF2006}"/>
              </a:ext>
            </a:extLst>
          </p:cNvPr>
          <p:cNvCxnSpPr>
            <a:cxnSpLocks/>
          </p:cNvCxnSpPr>
          <p:nvPr/>
        </p:nvCxnSpPr>
        <p:spPr>
          <a:xfrm>
            <a:off x="1387381" y="4778556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5AB72EE-C6CB-434C-8BAA-70F88DAB92B8}"/>
              </a:ext>
            </a:extLst>
          </p:cNvPr>
          <p:cNvSpPr/>
          <p:nvPr/>
        </p:nvSpPr>
        <p:spPr>
          <a:xfrm>
            <a:off x="2096634" y="4690006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86D84E9-EE54-4555-9361-60619CFAF2DB}"/>
              </a:ext>
            </a:extLst>
          </p:cNvPr>
          <p:cNvSpPr/>
          <p:nvPr/>
        </p:nvSpPr>
        <p:spPr>
          <a:xfrm>
            <a:off x="4511452" y="4702302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1735C53-4B5C-4609-9AD7-A7C0D57C1E66}"/>
              </a:ext>
            </a:extLst>
          </p:cNvPr>
          <p:cNvSpPr/>
          <p:nvPr/>
        </p:nvSpPr>
        <p:spPr>
          <a:xfrm>
            <a:off x="1745316" y="4697710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ACC398-599E-4336-9ACB-3C974AF5A9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161997" y="4660635"/>
            <a:ext cx="294261" cy="245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17332A-A65B-492E-873E-C39C0BEDFE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2829534" y="4662817"/>
            <a:ext cx="294261" cy="2451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73892D-B93B-4080-A98D-B2616CC1C7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497093" y="4662817"/>
            <a:ext cx="294261" cy="24510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1592EA-7C86-48FD-9A95-FF86A8FE18BD}"/>
              </a:ext>
            </a:extLst>
          </p:cNvPr>
          <p:cNvCxnSpPr>
            <a:cxnSpLocks/>
          </p:cNvCxnSpPr>
          <p:nvPr/>
        </p:nvCxnSpPr>
        <p:spPr>
          <a:xfrm>
            <a:off x="7436102" y="4777145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8EDA2A5-385F-41B0-8A8E-A562BEBEDD66}"/>
              </a:ext>
            </a:extLst>
          </p:cNvPr>
          <p:cNvSpPr/>
          <p:nvPr/>
        </p:nvSpPr>
        <p:spPr>
          <a:xfrm>
            <a:off x="8145355" y="4688595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69DB0F3-FD82-4F0B-8CF7-4FD01F4A656D}"/>
              </a:ext>
            </a:extLst>
          </p:cNvPr>
          <p:cNvSpPr/>
          <p:nvPr/>
        </p:nvSpPr>
        <p:spPr>
          <a:xfrm>
            <a:off x="10560173" y="4700891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1201312-0051-43B0-A6D8-0E4B4A4905B3}"/>
              </a:ext>
            </a:extLst>
          </p:cNvPr>
          <p:cNvSpPr/>
          <p:nvPr/>
        </p:nvSpPr>
        <p:spPr>
          <a:xfrm>
            <a:off x="7794037" y="469629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25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CB6ACC-EF98-4BB5-89FB-21482D05A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Intuition behind GANs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2DF502-C2E0-42A9-A4A3-E061D1CCE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Discriminator </a:t>
            </a:r>
            <a:r>
              <a:rPr lang="en-US" sz="2400" dirty="0"/>
              <a:t>tries to predict what’s real and what’s fake.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D525D-FEB5-48F7-BB24-498BE10B666B}"/>
              </a:ext>
            </a:extLst>
          </p:cNvPr>
          <p:cNvSpPr txBox="1"/>
          <p:nvPr/>
        </p:nvSpPr>
        <p:spPr>
          <a:xfrm>
            <a:off x="8035858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A2D7A7-AD17-4507-B08A-EE8C24876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2" b="96567" l="1464" r="13616">
                        <a14:foregroundMark x1="12006" y1="81974" x2="13616" y2="85408"/>
                      </a14:backgroundRemoval>
                    </a14:imgEffect>
                  </a14:imgLayer>
                </a14:imgProps>
              </a:ext>
            </a:extLst>
          </a:blip>
          <a:srcRect t="69939" r="85270"/>
          <a:stretch/>
        </p:blipFill>
        <p:spPr>
          <a:xfrm>
            <a:off x="6382712" y="5622587"/>
            <a:ext cx="796301" cy="554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4D5EA9-BDAA-43F3-ACDF-FBB1E374375E}"/>
              </a:ext>
            </a:extLst>
          </p:cNvPr>
          <p:cNvSpPr txBox="1"/>
          <p:nvPr/>
        </p:nvSpPr>
        <p:spPr>
          <a:xfrm>
            <a:off x="7154694" y="5715109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Fake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43AF57E-EF6F-4118-A9D7-4FD8B7BBF007}"/>
              </a:ext>
            </a:extLst>
          </p:cNvPr>
          <p:cNvSpPr/>
          <p:nvPr/>
        </p:nvSpPr>
        <p:spPr>
          <a:xfrm>
            <a:off x="1687884" y="4608270"/>
            <a:ext cx="286712" cy="177100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7E15D0-6D9E-499C-8150-BFF29AFF579C}"/>
              </a:ext>
            </a:extLst>
          </p:cNvPr>
          <p:cNvSpPr/>
          <p:nvPr/>
        </p:nvSpPr>
        <p:spPr>
          <a:xfrm>
            <a:off x="2822915" y="3781425"/>
            <a:ext cx="286712" cy="1007476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E1B613-4373-4524-B4C4-812DD0D69762}"/>
              </a:ext>
            </a:extLst>
          </p:cNvPr>
          <p:cNvSpPr txBox="1"/>
          <p:nvPr/>
        </p:nvSpPr>
        <p:spPr>
          <a:xfrm>
            <a:off x="1982011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Discriminator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266EAF-A008-4177-813F-F5A820C437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891063" y="5715109"/>
            <a:ext cx="554477" cy="4618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69A735-2AE8-4E82-A623-E1F5B66E2714}"/>
              </a:ext>
            </a:extLst>
          </p:cNvPr>
          <p:cNvSpPr txBox="1"/>
          <p:nvPr/>
        </p:nvSpPr>
        <p:spPr>
          <a:xfrm>
            <a:off x="4343020" y="5719116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data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88A4324-1069-473C-A6B4-0C1113F898D4}"/>
              </a:ext>
            </a:extLst>
          </p:cNvPr>
          <p:cNvSpPr/>
          <p:nvPr/>
        </p:nvSpPr>
        <p:spPr>
          <a:xfrm>
            <a:off x="838200" y="2402732"/>
            <a:ext cx="4940030" cy="281129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AA2248-C45B-4EBD-9F1D-868A4B597EDB}"/>
              </a:ext>
            </a:extLst>
          </p:cNvPr>
          <p:cNvCxnSpPr/>
          <p:nvPr/>
        </p:nvCxnSpPr>
        <p:spPr>
          <a:xfrm>
            <a:off x="1243114" y="3429000"/>
            <a:ext cx="407913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B86ED1-6710-495D-BA1D-D77F3DF4BA49}"/>
                  </a:ext>
                </a:extLst>
              </p:cNvPr>
              <p:cNvSpPr txBox="1"/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(real) = 1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B86ED1-6710-495D-BA1D-D77F3DF4B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blipFill>
                <a:blip r:embed="rId6"/>
                <a:stretch>
                  <a:fillRect l="-8696" t="-28889" r="-1366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B2E2FCB-9468-4E12-9FE6-D857BFB9A811}"/>
              </a:ext>
            </a:extLst>
          </p:cNvPr>
          <p:cNvSpPr/>
          <p:nvPr/>
        </p:nvSpPr>
        <p:spPr>
          <a:xfrm>
            <a:off x="3160469" y="3906931"/>
            <a:ext cx="286712" cy="858721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CEFF72-7210-44E0-A5AD-BE943E73E16B}"/>
              </a:ext>
            </a:extLst>
          </p:cNvPr>
          <p:cNvSpPr/>
          <p:nvPr/>
        </p:nvSpPr>
        <p:spPr>
          <a:xfrm>
            <a:off x="3494460" y="3563938"/>
            <a:ext cx="286712" cy="1221432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C121D07-1B75-4562-A223-F423C3AC7613}"/>
              </a:ext>
            </a:extLst>
          </p:cNvPr>
          <p:cNvSpPr/>
          <p:nvPr/>
        </p:nvSpPr>
        <p:spPr>
          <a:xfrm>
            <a:off x="2045819" y="4455269"/>
            <a:ext cx="286712" cy="337853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19F8F00-651F-4060-A664-6424760DED92}"/>
              </a:ext>
            </a:extLst>
          </p:cNvPr>
          <p:cNvSpPr/>
          <p:nvPr/>
        </p:nvSpPr>
        <p:spPr>
          <a:xfrm>
            <a:off x="4456281" y="4314253"/>
            <a:ext cx="286712" cy="468740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002931-4F3C-4294-AAB1-79CD4B62CABA}"/>
              </a:ext>
            </a:extLst>
          </p:cNvPr>
          <p:cNvCxnSpPr>
            <a:cxnSpLocks/>
          </p:cNvCxnSpPr>
          <p:nvPr/>
        </p:nvCxnSpPr>
        <p:spPr>
          <a:xfrm>
            <a:off x="1387381" y="4778556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FF8CAE6-17C0-4060-A7FE-94ED8AA37676}"/>
              </a:ext>
            </a:extLst>
          </p:cNvPr>
          <p:cNvSpPr/>
          <p:nvPr/>
        </p:nvSpPr>
        <p:spPr>
          <a:xfrm>
            <a:off x="2096634" y="4690006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9C792D4-73A1-4DAC-AFA3-64B64BDF3694}"/>
              </a:ext>
            </a:extLst>
          </p:cNvPr>
          <p:cNvSpPr/>
          <p:nvPr/>
        </p:nvSpPr>
        <p:spPr>
          <a:xfrm>
            <a:off x="4511452" y="4702302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319ABCD-E151-45C2-834C-5890EBDA3BF6}"/>
              </a:ext>
            </a:extLst>
          </p:cNvPr>
          <p:cNvSpPr/>
          <p:nvPr/>
        </p:nvSpPr>
        <p:spPr>
          <a:xfrm>
            <a:off x="1745316" y="4697710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69CFAD3-12A4-4E80-9171-79AF8C5589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161997" y="4660635"/>
            <a:ext cx="294261" cy="2451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ECCF2B-7734-4C6E-9104-65F9B54A99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2829534" y="4662817"/>
            <a:ext cx="294261" cy="2451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EA259BA-3D1F-454C-B168-0A2B4CBBAB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497093" y="4662817"/>
            <a:ext cx="294261" cy="24510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57AA5CA-A0BE-4E7B-852B-9C9D6830F978}"/>
              </a:ext>
            </a:extLst>
          </p:cNvPr>
          <p:cNvCxnSpPr>
            <a:cxnSpLocks/>
          </p:cNvCxnSpPr>
          <p:nvPr/>
        </p:nvCxnSpPr>
        <p:spPr>
          <a:xfrm>
            <a:off x="7436102" y="4777145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1971599-3C63-41EE-B375-423EC13EC746}"/>
              </a:ext>
            </a:extLst>
          </p:cNvPr>
          <p:cNvSpPr/>
          <p:nvPr/>
        </p:nvSpPr>
        <p:spPr>
          <a:xfrm>
            <a:off x="8145355" y="4688595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3F0E1A-1F81-4F18-8844-B549C1C3378C}"/>
              </a:ext>
            </a:extLst>
          </p:cNvPr>
          <p:cNvSpPr/>
          <p:nvPr/>
        </p:nvSpPr>
        <p:spPr>
          <a:xfrm>
            <a:off x="10560173" y="4700891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3F48281-9EB1-45CE-8923-439733A23962}"/>
              </a:ext>
            </a:extLst>
          </p:cNvPr>
          <p:cNvSpPr/>
          <p:nvPr/>
        </p:nvSpPr>
        <p:spPr>
          <a:xfrm>
            <a:off x="7794037" y="469629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86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69B9E6-EAB1-40F1-9607-EEFE97C66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Intuition behind GANs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24E024-C865-48AC-A6CE-A0AA0969A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Discriminator </a:t>
            </a:r>
            <a:r>
              <a:rPr lang="en-US" sz="2400" dirty="0"/>
              <a:t>tries to predict what’s real and what’s fake.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259C6-83D8-4D91-BDFF-9426096C0029}"/>
              </a:ext>
            </a:extLst>
          </p:cNvPr>
          <p:cNvSpPr txBox="1"/>
          <p:nvPr/>
        </p:nvSpPr>
        <p:spPr>
          <a:xfrm>
            <a:off x="8035858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9DBBD-BD42-46B7-AEF5-B3A806A0D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2" b="96567" l="1464" r="13616">
                        <a14:foregroundMark x1="12006" y1="81974" x2="13616" y2="85408"/>
                      </a14:backgroundRemoval>
                    </a14:imgEffect>
                  </a14:imgLayer>
                </a14:imgProps>
              </a:ext>
            </a:extLst>
          </a:blip>
          <a:srcRect t="69939" r="85270"/>
          <a:stretch/>
        </p:blipFill>
        <p:spPr>
          <a:xfrm>
            <a:off x="6382712" y="5622587"/>
            <a:ext cx="796301" cy="554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2C9F2-A59F-47D5-B3CF-335CE68807CA}"/>
              </a:ext>
            </a:extLst>
          </p:cNvPr>
          <p:cNvSpPr txBox="1"/>
          <p:nvPr/>
        </p:nvSpPr>
        <p:spPr>
          <a:xfrm>
            <a:off x="7154694" y="5715109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Fake 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EAADB0-A913-41A7-9ADA-EAAF40D1D32F}"/>
              </a:ext>
            </a:extLst>
          </p:cNvPr>
          <p:cNvSpPr/>
          <p:nvPr/>
        </p:nvSpPr>
        <p:spPr>
          <a:xfrm>
            <a:off x="1687884" y="4739650"/>
            <a:ext cx="286712" cy="45719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5856C-5C86-4816-8EBD-4E173E6B7750}"/>
              </a:ext>
            </a:extLst>
          </p:cNvPr>
          <p:cNvSpPr/>
          <p:nvPr/>
        </p:nvSpPr>
        <p:spPr>
          <a:xfrm>
            <a:off x="2822915" y="3460155"/>
            <a:ext cx="286712" cy="1328746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42AF79-F028-4932-A727-7EE64EA6CECF}"/>
              </a:ext>
            </a:extLst>
          </p:cNvPr>
          <p:cNvSpPr txBox="1"/>
          <p:nvPr/>
        </p:nvSpPr>
        <p:spPr>
          <a:xfrm>
            <a:off x="1982011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Discriminator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86519A-E5AB-444D-9DC0-FC7D987C07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891063" y="5715109"/>
            <a:ext cx="554477" cy="4618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791E09-E885-44C7-A3F8-C9559D82CE03}"/>
              </a:ext>
            </a:extLst>
          </p:cNvPr>
          <p:cNvSpPr txBox="1"/>
          <p:nvPr/>
        </p:nvSpPr>
        <p:spPr>
          <a:xfrm>
            <a:off x="4343020" y="5719116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data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EBFE0E7-47C4-44FC-8A6F-97142B7743A2}"/>
              </a:ext>
            </a:extLst>
          </p:cNvPr>
          <p:cNvSpPr/>
          <p:nvPr/>
        </p:nvSpPr>
        <p:spPr>
          <a:xfrm>
            <a:off x="838200" y="2402732"/>
            <a:ext cx="4940030" cy="281129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BFAE3F-6632-4810-8932-19DCD54E7CC5}"/>
              </a:ext>
            </a:extLst>
          </p:cNvPr>
          <p:cNvCxnSpPr/>
          <p:nvPr/>
        </p:nvCxnSpPr>
        <p:spPr>
          <a:xfrm>
            <a:off x="1243114" y="3429000"/>
            <a:ext cx="407913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F601BC-3E28-407C-B545-016B05CB64E7}"/>
                  </a:ext>
                </a:extLst>
              </p:cNvPr>
              <p:cNvSpPr txBox="1"/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(real) = 1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F601BC-3E28-407C-B545-016B05CB6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blipFill>
                <a:blip r:embed="rId6"/>
                <a:stretch>
                  <a:fillRect l="-8696" t="-28889" r="-1366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5F7603F-D76B-4BE3-89D8-34FDB8984D57}"/>
              </a:ext>
            </a:extLst>
          </p:cNvPr>
          <p:cNvSpPr/>
          <p:nvPr/>
        </p:nvSpPr>
        <p:spPr>
          <a:xfrm>
            <a:off x="3160469" y="3443721"/>
            <a:ext cx="286712" cy="1321932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D1EEB56-4B36-4C0F-AF65-BDBF9B42B528}"/>
              </a:ext>
            </a:extLst>
          </p:cNvPr>
          <p:cNvSpPr/>
          <p:nvPr/>
        </p:nvSpPr>
        <p:spPr>
          <a:xfrm>
            <a:off x="3494460" y="3460155"/>
            <a:ext cx="286712" cy="1325215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B4448E-FE10-470F-B4E0-7338D159DA4C}"/>
              </a:ext>
            </a:extLst>
          </p:cNvPr>
          <p:cNvSpPr/>
          <p:nvPr/>
        </p:nvSpPr>
        <p:spPr>
          <a:xfrm>
            <a:off x="2045819" y="4747403"/>
            <a:ext cx="286712" cy="45719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952795D-B3DD-4ADA-BD20-7C9FE25708FE}"/>
              </a:ext>
            </a:extLst>
          </p:cNvPr>
          <p:cNvSpPr/>
          <p:nvPr/>
        </p:nvSpPr>
        <p:spPr>
          <a:xfrm>
            <a:off x="4456281" y="4737273"/>
            <a:ext cx="286712" cy="45719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ECC08E4-EAE0-4C2A-85DB-FB0121651C15}"/>
              </a:ext>
            </a:extLst>
          </p:cNvPr>
          <p:cNvCxnSpPr>
            <a:cxnSpLocks/>
          </p:cNvCxnSpPr>
          <p:nvPr/>
        </p:nvCxnSpPr>
        <p:spPr>
          <a:xfrm>
            <a:off x="1387381" y="4778556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5B8BFF5-31FE-41E9-B37F-CF1F51ACD033}"/>
              </a:ext>
            </a:extLst>
          </p:cNvPr>
          <p:cNvSpPr/>
          <p:nvPr/>
        </p:nvSpPr>
        <p:spPr>
          <a:xfrm>
            <a:off x="2096634" y="4690006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C5E5D67-39F7-42E5-96BB-F38E8540673D}"/>
              </a:ext>
            </a:extLst>
          </p:cNvPr>
          <p:cNvSpPr/>
          <p:nvPr/>
        </p:nvSpPr>
        <p:spPr>
          <a:xfrm>
            <a:off x="4511452" y="4702302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AEB911-465A-4E90-8AD6-D2BEBC3ED039}"/>
              </a:ext>
            </a:extLst>
          </p:cNvPr>
          <p:cNvSpPr/>
          <p:nvPr/>
        </p:nvSpPr>
        <p:spPr>
          <a:xfrm>
            <a:off x="1745316" y="4697710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53A2CE8-BB19-42A1-879A-0D656BA4EB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161997" y="4660635"/>
            <a:ext cx="294261" cy="2451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EF17781-56CF-4441-83E2-4A1EC9174B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2829534" y="4662817"/>
            <a:ext cx="294261" cy="2451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7904B0-B7F7-4D5A-8896-7DA9F2920D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497093" y="4662817"/>
            <a:ext cx="294261" cy="24510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B92F07-7552-4B53-9259-6425C89AADDF}"/>
              </a:ext>
            </a:extLst>
          </p:cNvPr>
          <p:cNvCxnSpPr>
            <a:cxnSpLocks/>
          </p:cNvCxnSpPr>
          <p:nvPr/>
        </p:nvCxnSpPr>
        <p:spPr>
          <a:xfrm>
            <a:off x="7436102" y="4777145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410680C1-0D64-4322-87EC-30FBC916F590}"/>
              </a:ext>
            </a:extLst>
          </p:cNvPr>
          <p:cNvSpPr/>
          <p:nvPr/>
        </p:nvSpPr>
        <p:spPr>
          <a:xfrm>
            <a:off x="8145355" y="4688595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192D6A-8939-4AAF-AA0E-1C67E658A55F}"/>
              </a:ext>
            </a:extLst>
          </p:cNvPr>
          <p:cNvSpPr/>
          <p:nvPr/>
        </p:nvSpPr>
        <p:spPr>
          <a:xfrm>
            <a:off x="10560173" y="4700891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6F108F2-6B2F-484A-8EE0-86C4F179875F}"/>
              </a:ext>
            </a:extLst>
          </p:cNvPr>
          <p:cNvSpPr/>
          <p:nvPr/>
        </p:nvSpPr>
        <p:spPr>
          <a:xfrm>
            <a:off x="7794037" y="469629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76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50EA04-B013-4685-9EDD-01EAF526D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Intuition behind GANs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C290F3-EB54-441F-BE7C-E7D866681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Generator </a:t>
            </a:r>
            <a:r>
              <a:rPr lang="en-US" sz="2400" dirty="0"/>
              <a:t>tries to improve its imitation of the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3EC18-E73A-4EF3-9F89-DB0D6256CF3B}"/>
              </a:ext>
            </a:extLst>
          </p:cNvPr>
          <p:cNvSpPr txBox="1"/>
          <p:nvPr/>
        </p:nvSpPr>
        <p:spPr>
          <a:xfrm>
            <a:off x="8035858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0607-1E9F-4285-9B5B-FDB5BDCD91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2" b="96567" l="1464" r="13616">
                        <a14:foregroundMark x1="12006" y1="81974" x2="13616" y2="85408"/>
                      </a14:backgroundRemoval>
                    </a14:imgEffect>
                  </a14:imgLayer>
                </a14:imgProps>
              </a:ext>
            </a:extLst>
          </a:blip>
          <a:srcRect t="69939" r="85270"/>
          <a:stretch/>
        </p:blipFill>
        <p:spPr>
          <a:xfrm>
            <a:off x="6382712" y="5622587"/>
            <a:ext cx="796301" cy="554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A9974-3D0A-4001-BC29-20D2B3EBEF8D}"/>
              </a:ext>
            </a:extLst>
          </p:cNvPr>
          <p:cNvSpPr txBox="1"/>
          <p:nvPr/>
        </p:nvSpPr>
        <p:spPr>
          <a:xfrm>
            <a:off x="7154694" y="5715109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Fake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1104B3C-1963-47DF-AA3C-38E4DAD41C48}"/>
              </a:ext>
            </a:extLst>
          </p:cNvPr>
          <p:cNvSpPr/>
          <p:nvPr/>
        </p:nvSpPr>
        <p:spPr>
          <a:xfrm>
            <a:off x="1687884" y="4739650"/>
            <a:ext cx="286712" cy="45719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7951D1-265E-4552-885B-DCEAEED76C2C}"/>
              </a:ext>
            </a:extLst>
          </p:cNvPr>
          <p:cNvSpPr/>
          <p:nvPr/>
        </p:nvSpPr>
        <p:spPr>
          <a:xfrm>
            <a:off x="2822915" y="3460155"/>
            <a:ext cx="286712" cy="1328746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00B5E-22AE-40BB-8367-10B282E04F9A}"/>
              </a:ext>
            </a:extLst>
          </p:cNvPr>
          <p:cNvSpPr txBox="1"/>
          <p:nvPr/>
        </p:nvSpPr>
        <p:spPr>
          <a:xfrm>
            <a:off x="1982011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Discriminator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51929A-AB32-4F18-9A7C-F79FB92CFC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891063" y="5715109"/>
            <a:ext cx="554477" cy="4618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318165-9658-459C-B2C3-D349C4CDE9DE}"/>
              </a:ext>
            </a:extLst>
          </p:cNvPr>
          <p:cNvSpPr txBox="1"/>
          <p:nvPr/>
        </p:nvSpPr>
        <p:spPr>
          <a:xfrm>
            <a:off x="4343020" y="5719116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data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46933E-5629-470E-BE4E-95B91B21F1AE}"/>
              </a:ext>
            </a:extLst>
          </p:cNvPr>
          <p:cNvSpPr/>
          <p:nvPr/>
        </p:nvSpPr>
        <p:spPr>
          <a:xfrm>
            <a:off x="6879077" y="2364720"/>
            <a:ext cx="4940030" cy="281129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66A741-829E-4526-AE61-607420DC504B}"/>
              </a:ext>
            </a:extLst>
          </p:cNvPr>
          <p:cNvCxnSpPr/>
          <p:nvPr/>
        </p:nvCxnSpPr>
        <p:spPr>
          <a:xfrm>
            <a:off x="1243114" y="3429000"/>
            <a:ext cx="407913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A84A65-8750-41EC-B5D0-C84196065EF6}"/>
                  </a:ext>
                </a:extLst>
              </p:cNvPr>
              <p:cNvSpPr txBox="1"/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(real) = 1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A84A65-8750-41EC-B5D0-C84196065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blipFill>
                <a:blip r:embed="rId6"/>
                <a:stretch>
                  <a:fillRect l="-8696" t="-28889" r="-1366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468BDC2-E564-4D68-B972-4452D2FFA284}"/>
              </a:ext>
            </a:extLst>
          </p:cNvPr>
          <p:cNvSpPr/>
          <p:nvPr/>
        </p:nvSpPr>
        <p:spPr>
          <a:xfrm>
            <a:off x="3160469" y="3443721"/>
            <a:ext cx="286712" cy="1321932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23C7EC4-024A-4403-9310-B5F8A2B1C7DD}"/>
              </a:ext>
            </a:extLst>
          </p:cNvPr>
          <p:cNvSpPr/>
          <p:nvPr/>
        </p:nvSpPr>
        <p:spPr>
          <a:xfrm>
            <a:off x="3494460" y="3460155"/>
            <a:ext cx="286712" cy="1325215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4767CBA-594F-486C-8401-69A4F376229E}"/>
              </a:ext>
            </a:extLst>
          </p:cNvPr>
          <p:cNvSpPr/>
          <p:nvPr/>
        </p:nvSpPr>
        <p:spPr>
          <a:xfrm>
            <a:off x="2045819" y="4747403"/>
            <a:ext cx="286712" cy="45719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B95D82B-E8D5-4B82-A9AE-E44CA7648DDE}"/>
              </a:ext>
            </a:extLst>
          </p:cNvPr>
          <p:cNvSpPr/>
          <p:nvPr/>
        </p:nvSpPr>
        <p:spPr>
          <a:xfrm>
            <a:off x="4456281" y="4737273"/>
            <a:ext cx="286712" cy="45719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732413-F136-4257-9594-C534F1043858}"/>
              </a:ext>
            </a:extLst>
          </p:cNvPr>
          <p:cNvCxnSpPr>
            <a:cxnSpLocks/>
          </p:cNvCxnSpPr>
          <p:nvPr/>
        </p:nvCxnSpPr>
        <p:spPr>
          <a:xfrm>
            <a:off x="1387381" y="4778556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1502734-848B-4BF7-955A-AF001F660423}"/>
              </a:ext>
            </a:extLst>
          </p:cNvPr>
          <p:cNvSpPr/>
          <p:nvPr/>
        </p:nvSpPr>
        <p:spPr>
          <a:xfrm>
            <a:off x="2096634" y="4690006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A0D5BC-97E2-463E-AF3C-5EA6CD2E9BE3}"/>
              </a:ext>
            </a:extLst>
          </p:cNvPr>
          <p:cNvSpPr/>
          <p:nvPr/>
        </p:nvSpPr>
        <p:spPr>
          <a:xfrm>
            <a:off x="4511452" y="4702302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9A6EE3-9F93-4ED6-A34D-248CBD8A650B}"/>
              </a:ext>
            </a:extLst>
          </p:cNvPr>
          <p:cNvSpPr/>
          <p:nvPr/>
        </p:nvSpPr>
        <p:spPr>
          <a:xfrm>
            <a:off x="1745316" y="4697710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771F549-9CC1-42BA-85F5-7212A5393E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161997" y="4660635"/>
            <a:ext cx="294261" cy="2451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95308FD-B722-4599-A34C-A80F63D936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2829534" y="4662817"/>
            <a:ext cx="294261" cy="245106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65A30E-7284-41A6-9E58-16F2F13747FD}"/>
              </a:ext>
            </a:extLst>
          </p:cNvPr>
          <p:cNvCxnSpPr>
            <a:cxnSpLocks/>
          </p:cNvCxnSpPr>
          <p:nvPr/>
        </p:nvCxnSpPr>
        <p:spPr>
          <a:xfrm>
            <a:off x="7436102" y="4777145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72FAE696-274A-4844-896D-D55DC5A36012}"/>
              </a:ext>
            </a:extLst>
          </p:cNvPr>
          <p:cNvSpPr/>
          <p:nvPr/>
        </p:nvSpPr>
        <p:spPr>
          <a:xfrm>
            <a:off x="8145355" y="4688595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FDDAD76-9CB6-420B-A331-4F0B089D1758}"/>
              </a:ext>
            </a:extLst>
          </p:cNvPr>
          <p:cNvSpPr/>
          <p:nvPr/>
        </p:nvSpPr>
        <p:spPr>
          <a:xfrm>
            <a:off x="10560173" y="4700891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D4C92D4-DC1F-40AC-AA8D-D4103FD8891A}"/>
              </a:ext>
            </a:extLst>
          </p:cNvPr>
          <p:cNvSpPr/>
          <p:nvPr/>
        </p:nvSpPr>
        <p:spPr>
          <a:xfrm>
            <a:off x="7794037" y="469629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3AE671B-CC56-4D72-8A2B-33E1529FAE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497093" y="4662817"/>
            <a:ext cx="294261" cy="2451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16CBC3-1293-46A7-89DA-4725FD6D3E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9226271" y="4668387"/>
            <a:ext cx="294261" cy="24510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2E7557-15AC-4D89-B6F0-BA4583E01E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8893808" y="4670569"/>
            <a:ext cx="294261" cy="2451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888B4BF-724A-4B6A-BD61-287E9DA8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9561367" y="4670569"/>
            <a:ext cx="294261" cy="24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158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54C2FB-DCC8-40D3-BCFC-1AD02CE6E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Intuition behind GANs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6DAF22-8FF4-46FA-BED5-7BA334C68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Generator </a:t>
            </a:r>
            <a:r>
              <a:rPr lang="en-US" sz="2400" dirty="0"/>
              <a:t>tries to improve its imitation of the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29BF2-32FA-404D-B888-A226B95C7DDA}"/>
              </a:ext>
            </a:extLst>
          </p:cNvPr>
          <p:cNvSpPr txBox="1"/>
          <p:nvPr/>
        </p:nvSpPr>
        <p:spPr>
          <a:xfrm>
            <a:off x="8035858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8A6CF8-0CE3-482C-914C-62D29BB90C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2" b="96567" l="1464" r="13616">
                        <a14:foregroundMark x1="12006" y1="81974" x2="13616" y2="85408"/>
                      </a14:backgroundRemoval>
                    </a14:imgEffect>
                  </a14:imgLayer>
                </a14:imgProps>
              </a:ext>
            </a:extLst>
          </a:blip>
          <a:srcRect t="69939" r="85270"/>
          <a:stretch/>
        </p:blipFill>
        <p:spPr>
          <a:xfrm>
            <a:off x="6382712" y="5622587"/>
            <a:ext cx="796301" cy="554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FE13C2-6506-42DC-92ED-07AEF63B601F}"/>
              </a:ext>
            </a:extLst>
          </p:cNvPr>
          <p:cNvSpPr txBox="1"/>
          <p:nvPr/>
        </p:nvSpPr>
        <p:spPr>
          <a:xfrm>
            <a:off x="7154694" y="5715109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Fake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C72541-DAFC-4C00-968A-9FCD234135A0}"/>
              </a:ext>
            </a:extLst>
          </p:cNvPr>
          <p:cNvSpPr/>
          <p:nvPr/>
        </p:nvSpPr>
        <p:spPr>
          <a:xfrm>
            <a:off x="1687884" y="4739650"/>
            <a:ext cx="286712" cy="45719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E7C60B-359E-47F1-8EFA-938BA2D8845B}"/>
              </a:ext>
            </a:extLst>
          </p:cNvPr>
          <p:cNvSpPr/>
          <p:nvPr/>
        </p:nvSpPr>
        <p:spPr>
          <a:xfrm>
            <a:off x="2822915" y="3460155"/>
            <a:ext cx="286712" cy="1328746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C57039-11B9-4EDF-8CEA-20714BB27B10}"/>
              </a:ext>
            </a:extLst>
          </p:cNvPr>
          <p:cNvSpPr txBox="1"/>
          <p:nvPr/>
        </p:nvSpPr>
        <p:spPr>
          <a:xfrm>
            <a:off x="1982011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Discriminator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B846A0-34B6-4D88-999E-EEAD542C36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891063" y="5715109"/>
            <a:ext cx="554477" cy="4618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BAD560-48CF-4185-9F15-D8807B498CF8}"/>
              </a:ext>
            </a:extLst>
          </p:cNvPr>
          <p:cNvSpPr txBox="1"/>
          <p:nvPr/>
        </p:nvSpPr>
        <p:spPr>
          <a:xfrm>
            <a:off x="4343020" y="5719116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data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AD0B46-B87F-4A42-9DD7-A6D6C33D94E2}"/>
              </a:ext>
            </a:extLst>
          </p:cNvPr>
          <p:cNvSpPr/>
          <p:nvPr/>
        </p:nvSpPr>
        <p:spPr>
          <a:xfrm>
            <a:off x="6879077" y="2364720"/>
            <a:ext cx="4940030" cy="281129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47FD50-5BF5-44F8-A8AF-53EA334240F0}"/>
              </a:ext>
            </a:extLst>
          </p:cNvPr>
          <p:cNvCxnSpPr/>
          <p:nvPr/>
        </p:nvCxnSpPr>
        <p:spPr>
          <a:xfrm>
            <a:off x="1243114" y="3429000"/>
            <a:ext cx="407913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7F98B9-B9E1-4CE1-8902-ECB3F560A503}"/>
                  </a:ext>
                </a:extLst>
              </p:cNvPr>
              <p:cNvSpPr txBox="1"/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(real) = 1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7F98B9-B9E1-4CE1-8902-ECB3F560A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blipFill>
                <a:blip r:embed="rId6"/>
                <a:stretch>
                  <a:fillRect l="-8696" t="-28889" r="-1366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63C95EA-1DC9-4639-B4F3-DB28C8136808}"/>
              </a:ext>
            </a:extLst>
          </p:cNvPr>
          <p:cNvSpPr/>
          <p:nvPr/>
        </p:nvSpPr>
        <p:spPr>
          <a:xfrm>
            <a:off x="3160469" y="3443721"/>
            <a:ext cx="286712" cy="1321932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EF91851-CE3B-4011-AD02-434E720BDC2F}"/>
              </a:ext>
            </a:extLst>
          </p:cNvPr>
          <p:cNvSpPr/>
          <p:nvPr/>
        </p:nvSpPr>
        <p:spPr>
          <a:xfrm>
            <a:off x="3494460" y="3460155"/>
            <a:ext cx="286712" cy="1325215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26F375-DD0C-4325-A917-1E1B215CB992}"/>
              </a:ext>
            </a:extLst>
          </p:cNvPr>
          <p:cNvSpPr/>
          <p:nvPr/>
        </p:nvSpPr>
        <p:spPr>
          <a:xfrm>
            <a:off x="2045819" y="4747403"/>
            <a:ext cx="286712" cy="45719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3D119C0-24C1-4B5F-899B-A39D9719F122}"/>
              </a:ext>
            </a:extLst>
          </p:cNvPr>
          <p:cNvSpPr/>
          <p:nvPr/>
        </p:nvSpPr>
        <p:spPr>
          <a:xfrm>
            <a:off x="4456281" y="4737273"/>
            <a:ext cx="286712" cy="45719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AD75B0-1A6C-4BA6-ABF8-205DA1E5035D}"/>
              </a:ext>
            </a:extLst>
          </p:cNvPr>
          <p:cNvCxnSpPr>
            <a:cxnSpLocks/>
          </p:cNvCxnSpPr>
          <p:nvPr/>
        </p:nvCxnSpPr>
        <p:spPr>
          <a:xfrm>
            <a:off x="1387381" y="4778556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28940C57-2894-47E1-8F6B-3CC548FECFE1}"/>
              </a:ext>
            </a:extLst>
          </p:cNvPr>
          <p:cNvSpPr/>
          <p:nvPr/>
        </p:nvSpPr>
        <p:spPr>
          <a:xfrm>
            <a:off x="2096634" y="4690006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66EE24-E25B-413E-BE2D-216163192410}"/>
              </a:ext>
            </a:extLst>
          </p:cNvPr>
          <p:cNvSpPr/>
          <p:nvPr/>
        </p:nvSpPr>
        <p:spPr>
          <a:xfrm>
            <a:off x="4511452" y="4702302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526279D-DC0A-47CE-ADD4-1487946B987F}"/>
              </a:ext>
            </a:extLst>
          </p:cNvPr>
          <p:cNvSpPr/>
          <p:nvPr/>
        </p:nvSpPr>
        <p:spPr>
          <a:xfrm>
            <a:off x="1745316" y="4697710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5CF55C3-F84E-461B-B99E-DE81A6F681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161997" y="4660635"/>
            <a:ext cx="294261" cy="2451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A98CFFF-D8AD-4499-92FB-A4F9B2B5A1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2829534" y="4662817"/>
            <a:ext cx="294261" cy="24510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C17B8CA-7CD0-4E98-B5CA-6D252057E0A8}"/>
              </a:ext>
            </a:extLst>
          </p:cNvPr>
          <p:cNvCxnSpPr>
            <a:cxnSpLocks/>
          </p:cNvCxnSpPr>
          <p:nvPr/>
        </p:nvCxnSpPr>
        <p:spPr>
          <a:xfrm>
            <a:off x="7436102" y="4777145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55429C0-4E0D-40C3-938C-8D79AE5621C5}"/>
              </a:ext>
            </a:extLst>
          </p:cNvPr>
          <p:cNvSpPr/>
          <p:nvPr/>
        </p:nvSpPr>
        <p:spPr>
          <a:xfrm>
            <a:off x="8390106" y="467710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82AD4FA-6C55-4AEE-849A-AAACC5480C3F}"/>
              </a:ext>
            </a:extLst>
          </p:cNvPr>
          <p:cNvSpPr/>
          <p:nvPr/>
        </p:nvSpPr>
        <p:spPr>
          <a:xfrm>
            <a:off x="10412653" y="467710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40428B-6833-4874-9787-0292261583CD}"/>
              </a:ext>
            </a:extLst>
          </p:cNvPr>
          <p:cNvSpPr/>
          <p:nvPr/>
        </p:nvSpPr>
        <p:spPr>
          <a:xfrm>
            <a:off x="8038788" y="4684807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C5B4961-7F1F-4D7B-9417-1355545D61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497093" y="4662817"/>
            <a:ext cx="294261" cy="24510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C8195FC-898F-47FE-B0E9-A0F4665BC6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9226271" y="4668387"/>
            <a:ext cx="294261" cy="2451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BF62316-B546-4D6C-A814-D477B678EC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8893808" y="4670569"/>
            <a:ext cx="294261" cy="24510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FCAADA-0B87-48CA-A578-AD05F4F4F3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9561367" y="4670569"/>
            <a:ext cx="294261" cy="24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61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80E2AE-A059-4D24-89D9-13C966BA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Intuition behind GANs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BECC65-A146-49E2-B398-2380674AB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Generator </a:t>
            </a:r>
            <a:r>
              <a:rPr lang="en-US" sz="2400" dirty="0"/>
              <a:t>tries to improve its imitation of the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E56BC-66A1-49E5-A3D7-6DF5C4F3EA49}"/>
              </a:ext>
            </a:extLst>
          </p:cNvPr>
          <p:cNvSpPr txBox="1"/>
          <p:nvPr/>
        </p:nvSpPr>
        <p:spPr>
          <a:xfrm>
            <a:off x="8035858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5FA139-1360-4D25-A52D-D196356C8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2" b="96567" l="1464" r="13616">
                        <a14:foregroundMark x1="12006" y1="81974" x2="13616" y2="85408"/>
                      </a14:backgroundRemoval>
                    </a14:imgEffect>
                  </a14:imgLayer>
                </a14:imgProps>
              </a:ext>
            </a:extLst>
          </a:blip>
          <a:srcRect t="69939" r="85270"/>
          <a:stretch/>
        </p:blipFill>
        <p:spPr>
          <a:xfrm>
            <a:off x="6382712" y="5622587"/>
            <a:ext cx="796301" cy="554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061343-20F5-4099-A0D8-F96385CA1583}"/>
              </a:ext>
            </a:extLst>
          </p:cNvPr>
          <p:cNvSpPr txBox="1"/>
          <p:nvPr/>
        </p:nvSpPr>
        <p:spPr>
          <a:xfrm>
            <a:off x="7154694" y="5715109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Fake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E1B0F0-E90E-4DE2-8FBC-63011B9677A4}"/>
              </a:ext>
            </a:extLst>
          </p:cNvPr>
          <p:cNvSpPr/>
          <p:nvPr/>
        </p:nvSpPr>
        <p:spPr>
          <a:xfrm>
            <a:off x="1687884" y="4739650"/>
            <a:ext cx="286712" cy="45719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31677AF-7388-4285-8F18-14C03BA98BEE}"/>
              </a:ext>
            </a:extLst>
          </p:cNvPr>
          <p:cNvSpPr/>
          <p:nvPr/>
        </p:nvSpPr>
        <p:spPr>
          <a:xfrm>
            <a:off x="2822915" y="3460155"/>
            <a:ext cx="286712" cy="1328746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E3AA4-9811-42F2-96E8-FF9C54A4960F}"/>
              </a:ext>
            </a:extLst>
          </p:cNvPr>
          <p:cNvSpPr txBox="1"/>
          <p:nvPr/>
        </p:nvSpPr>
        <p:spPr>
          <a:xfrm>
            <a:off x="1982011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Discriminator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C430E4-A92B-48C7-905B-E6490EE639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891063" y="5715109"/>
            <a:ext cx="554477" cy="4618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A7C952-05E2-4649-B8AC-72A20CB8EE43}"/>
              </a:ext>
            </a:extLst>
          </p:cNvPr>
          <p:cNvSpPr txBox="1"/>
          <p:nvPr/>
        </p:nvSpPr>
        <p:spPr>
          <a:xfrm>
            <a:off x="4343020" y="5719116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data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FBF6D5-575D-4BA8-B2E9-098B00742F8C}"/>
              </a:ext>
            </a:extLst>
          </p:cNvPr>
          <p:cNvSpPr/>
          <p:nvPr/>
        </p:nvSpPr>
        <p:spPr>
          <a:xfrm>
            <a:off x="6879077" y="2364720"/>
            <a:ext cx="4940030" cy="281129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433003-A833-4C7A-9C68-90778796A652}"/>
              </a:ext>
            </a:extLst>
          </p:cNvPr>
          <p:cNvCxnSpPr/>
          <p:nvPr/>
        </p:nvCxnSpPr>
        <p:spPr>
          <a:xfrm>
            <a:off x="1243114" y="3429000"/>
            <a:ext cx="407913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5A2322-F017-4FEF-8FF9-4B7BADB7E87F}"/>
                  </a:ext>
                </a:extLst>
              </p:cNvPr>
              <p:cNvSpPr txBox="1"/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(real) = 1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5A2322-F017-4FEF-8FF9-4B7BADB7E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blipFill>
                <a:blip r:embed="rId6"/>
                <a:stretch>
                  <a:fillRect l="-8696" t="-28889" r="-1366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711FF7D-65FC-4F74-9E98-D7BB2582E91D}"/>
              </a:ext>
            </a:extLst>
          </p:cNvPr>
          <p:cNvSpPr/>
          <p:nvPr/>
        </p:nvSpPr>
        <p:spPr>
          <a:xfrm>
            <a:off x="3160469" y="3443721"/>
            <a:ext cx="286712" cy="1321932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E81ED8-A2A7-4757-9609-2D23F9FA3E4C}"/>
              </a:ext>
            </a:extLst>
          </p:cNvPr>
          <p:cNvSpPr/>
          <p:nvPr/>
        </p:nvSpPr>
        <p:spPr>
          <a:xfrm>
            <a:off x="3494460" y="3460155"/>
            <a:ext cx="286712" cy="1325215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18DDAB-AC50-49D6-B549-7D42FC12A2E7}"/>
              </a:ext>
            </a:extLst>
          </p:cNvPr>
          <p:cNvSpPr/>
          <p:nvPr/>
        </p:nvSpPr>
        <p:spPr>
          <a:xfrm>
            <a:off x="2045819" y="4747403"/>
            <a:ext cx="286712" cy="45719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B5CC784-4B19-4B58-8A4A-7980B0EF009A}"/>
              </a:ext>
            </a:extLst>
          </p:cNvPr>
          <p:cNvSpPr/>
          <p:nvPr/>
        </p:nvSpPr>
        <p:spPr>
          <a:xfrm>
            <a:off x="4456281" y="4737273"/>
            <a:ext cx="286712" cy="45719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46D85E-BFE9-4808-96D6-4591C67132D7}"/>
              </a:ext>
            </a:extLst>
          </p:cNvPr>
          <p:cNvCxnSpPr>
            <a:cxnSpLocks/>
          </p:cNvCxnSpPr>
          <p:nvPr/>
        </p:nvCxnSpPr>
        <p:spPr>
          <a:xfrm>
            <a:off x="1387381" y="4778556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E093D11-BE29-46BD-9384-8EE86D607EDE}"/>
              </a:ext>
            </a:extLst>
          </p:cNvPr>
          <p:cNvSpPr/>
          <p:nvPr/>
        </p:nvSpPr>
        <p:spPr>
          <a:xfrm>
            <a:off x="2096634" y="4690006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3F230A-4581-44B2-9B39-4EDB00580B9C}"/>
              </a:ext>
            </a:extLst>
          </p:cNvPr>
          <p:cNvSpPr/>
          <p:nvPr/>
        </p:nvSpPr>
        <p:spPr>
          <a:xfrm>
            <a:off x="4511452" y="4702302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F88C9F8-65FE-4D0E-88E0-07A0395F63DC}"/>
              </a:ext>
            </a:extLst>
          </p:cNvPr>
          <p:cNvSpPr/>
          <p:nvPr/>
        </p:nvSpPr>
        <p:spPr>
          <a:xfrm>
            <a:off x="1745316" y="4697710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E5C87F3-E653-4A65-9496-3C8BC9D36E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161997" y="4660635"/>
            <a:ext cx="294261" cy="2451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0F7463-F54C-4D62-8E1F-FD884F27A1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2829534" y="4662817"/>
            <a:ext cx="294261" cy="24510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F3200A-6668-4A73-82AB-E892FE439EB7}"/>
              </a:ext>
            </a:extLst>
          </p:cNvPr>
          <p:cNvCxnSpPr>
            <a:cxnSpLocks/>
          </p:cNvCxnSpPr>
          <p:nvPr/>
        </p:nvCxnSpPr>
        <p:spPr>
          <a:xfrm>
            <a:off x="7436102" y="4777145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0E544B9-45DF-4AA0-A53F-44692AB8734A}"/>
              </a:ext>
            </a:extLst>
          </p:cNvPr>
          <p:cNvSpPr/>
          <p:nvPr/>
        </p:nvSpPr>
        <p:spPr>
          <a:xfrm>
            <a:off x="8491200" y="4688595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E9DC6F3-2375-4FC7-8AE8-7B17ED25BE9B}"/>
              </a:ext>
            </a:extLst>
          </p:cNvPr>
          <p:cNvSpPr/>
          <p:nvPr/>
        </p:nvSpPr>
        <p:spPr>
          <a:xfrm>
            <a:off x="10077557" y="469540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2A5D8D-77B2-48F2-81B6-1AD5EE9143ED}"/>
              </a:ext>
            </a:extLst>
          </p:cNvPr>
          <p:cNvSpPr/>
          <p:nvPr/>
        </p:nvSpPr>
        <p:spPr>
          <a:xfrm>
            <a:off x="8139882" y="469629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EF0ED0F-7E57-46E8-B599-144F33DFA2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497093" y="4662817"/>
            <a:ext cx="294261" cy="24510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BD1C221-6FCE-4F16-87C5-BF28321A0A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9226271" y="4668387"/>
            <a:ext cx="294261" cy="2451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697F992-A2D7-4202-B6BF-D79941A3D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8893808" y="4670569"/>
            <a:ext cx="294261" cy="24510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803C219-E116-44B6-8F04-A83283A3C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9561367" y="4670569"/>
            <a:ext cx="294261" cy="24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943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80E2AE-A059-4D24-89D9-13C966BA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Intuition behind GANs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796549-0F91-4EC1-9597-4C0F531FB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Discriminator </a:t>
            </a:r>
            <a:r>
              <a:rPr lang="en-US" sz="2400" dirty="0"/>
              <a:t>tries to predict what’s real and what’s fake.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954A6-96A5-4CD4-8766-3B4D787679FB}"/>
              </a:ext>
            </a:extLst>
          </p:cNvPr>
          <p:cNvSpPr txBox="1"/>
          <p:nvPr/>
        </p:nvSpPr>
        <p:spPr>
          <a:xfrm>
            <a:off x="8035858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6E427-7782-4F69-9DF8-362A235E0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2" b="96567" l="1464" r="13616">
                        <a14:foregroundMark x1="12006" y1="81974" x2="13616" y2="85408"/>
                      </a14:backgroundRemoval>
                    </a14:imgEffect>
                  </a14:imgLayer>
                </a14:imgProps>
              </a:ext>
            </a:extLst>
          </a:blip>
          <a:srcRect t="69939" r="85270"/>
          <a:stretch/>
        </p:blipFill>
        <p:spPr>
          <a:xfrm>
            <a:off x="6382712" y="5622587"/>
            <a:ext cx="796301" cy="554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7B642E-8938-4453-99D5-271C4AF7F126}"/>
              </a:ext>
            </a:extLst>
          </p:cNvPr>
          <p:cNvSpPr txBox="1"/>
          <p:nvPr/>
        </p:nvSpPr>
        <p:spPr>
          <a:xfrm>
            <a:off x="7154694" y="5715109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Fake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889C6-CF21-45BB-BC49-0867410EEA44}"/>
              </a:ext>
            </a:extLst>
          </p:cNvPr>
          <p:cNvSpPr txBox="1"/>
          <p:nvPr/>
        </p:nvSpPr>
        <p:spPr>
          <a:xfrm>
            <a:off x="1982011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Discriminator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F63867-EFA8-4E66-8AE0-DE5EA2B09D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891063" y="5715109"/>
            <a:ext cx="554477" cy="4618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52FDA7-8BAF-47A5-B78D-921CF7D5BA61}"/>
              </a:ext>
            </a:extLst>
          </p:cNvPr>
          <p:cNvSpPr txBox="1"/>
          <p:nvPr/>
        </p:nvSpPr>
        <p:spPr>
          <a:xfrm>
            <a:off x="4343020" y="5719116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data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E1930C-EC9C-4F6B-87E2-122097623B13}"/>
              </a:ext>
            </a:extLst>
          </p:cNvPr>
          <p:cNvCxnSpPr/>
          <p:nvPr/>
        </p:nvCxnSpPr>
        <p:spPr>
          <a:xfrm>
            <a:off x="1243114" y="3429000"/>
            <a:ext cx="407913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48DC69-ADCC-453F-89F6-7E1C73B78862}"/>
                  </a:ext>
                </a:extLst>
              </p:cNvPr>
              <p:cNvSpPr txBox="1"/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(real) = 1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48DC69-ADCC-453F-89F6-7E1C73B78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blipFill>
                <a:blip r:embed="rId6"/>
                <a:stretch>
                  <a:fillRect l="-8696" t="-28889" r="-1366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D7D733-0982-4D00-8478-79D8575895D6}"/>
              </a:ext>
            </a:extLst>
          </p:cNvPr>
          <p:cNvCxnSpPr>
            <a:cxnSpLocks/>
          </p:cNvCxnSpPr>
          <p:nvPr/>
        </p:nvCxnSpPr>
        <p:spPr>
          <a:xfrm>
            <a:off x="1387381" y="4778556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C3BF4DA8-1C51-4134-9E33-44B64B6CD2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161997" y="4660635"/>
            <a:ext cx="294261" cy="2451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78561C-5FF2-4FEC-A9FB-FE66724C55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2829534" y="4662817"/>
            <a:ext cx="294261" cy="24510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249D66-04A9-4187-8C23-DDC7B1D4ABAA}"/>
              </a:ext>
            </a:extLst>
          </p:cNvPr>
          <p:cNvCxnSpPr>
            <a:cxnSpLocks/>
          </p:cNvCxnSpPr>
          <p:nvPr/>
        </p:nvCxnSpPr>
        <p:spPr>
          <a:xfrm>
            <a:off x="7436102" y="4777145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2E94331-DEAE-42C9-B4CC-15D512B8EC5A}"/>
              </a:ext>
            </a:extLst>
          </p:cNvPr>
          <p:cNvSpPr/>
          <p:nvPr/>
        </p:nvSpPr>
        <p:spPr>
          <a:xfrm>
            <a:off x="8491200" y="4688595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8AFF371-CF28-4B71-A017-2C738FDE2B07}"/>
              </a:ext>
            </a:extLst>
          </p:cNvPr>
          <p:cNvSpPr/>
          <p:nvPr/>
        </p:nvSpPr>
        <p:spPr>
          <a:xfrm>
            <a:off x="10077557" y="469540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473CA4-311F-4A1A-BE81-6523AF3BBC9D}"/>
              </a:ext>
            </a:extLst>
          </p:cNvPr>
          <p:cNvSpPr/>
          <p:nvPr/>
        </p:nvSpPr>
        <p:spPr>
          <a:xfrm>
            <a:off x="8139882" y="469629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455FA7-57EB-4032-B670-D6D2A54D1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497093" y="4662817"/>
            <a:ext cx="294261" cy="24510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BE0538A-82F5-450A-8129-8A2987C832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9226271" y="4668387"/>
            <a:ext cx="294261" cy="2451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C12CF7-C067-4DFF-BC48-9832D79C90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8893808" y="4670569"/>
            <a:ext cx="294261" cy="24510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166D0DB-BADF-40B4-87E0-0565750F7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9561367" y="4670569"/>
            <a:ext cx="294261" cy="24510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8DD323-073B-40BD-A704-4DF658AEA8E9}"/>
              </a:ext>
            </a:extLst>
          </p:cNvPr>
          <p:cNvSpPr/>
          <p:nvPr/>
        </p:nvSpPr>
        <p:spPr>
          <a:xfrm>
            <a:off x="838200" y="2402732"/>
            <a:ext cx="4940030" cy="281129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3A416C1-2915-4636-B5CF-F35C0EC90FDB}"/>
              </a:ext>
            </a:extLst>
          </p:cNvPr>
          <p:cNvSpPr/>
          <p:nvPr/>
        </p:nvSpPr>
        <p:spPr>
          <a:xfrm>
            <a:off x="2433300" y="469540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6382EF7-6872-4743-97C1-1DBB2EC2A0EA}"/>
              </a:ext>
            </a:extLst>
          </p:cNvPr>
          <p:cNvSpPr/>
          <p:nvPr/>
        </p:nvSpPr>
        <p:spPr>
          <a:xfrm>
            <a:off x="4019657" y="470222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9DA9838-DE05-4661-A8C1-6848A0E0F10B}"/>
              </a:ext>
            </a:extLst>
          </p:cNvPr>
          <p:cNvSpPr/>
          <p:nvPr/>
        </p:nvSpPr>
        <p:spPr>
          <a:xfrm>
            <a:off x="2081982" y="470311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5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294B2-93F4-4039-AC82-645EC66B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generative models? Debiasing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600E6-89E8-47A1-8E92-B9FD9452C410}"/>
              </a:ext>
            </a:extLst>
          </p:cNvPr>
          <p:cNvSpPr txBox="1"/>
          <p:nvPr/>
        </p:nvSpPr>
        <p:spPr>
          <a:xfrm>
            <a:off x="3380873" y="1690688"/>
            <a:ext cx="543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Capable of uncovering </a:t>
            </a:r>
            <a:r>
              <a:rPr lang="en-US" b="1" dirty="0"/>
              <a:t>underlying features</a:t>
            </a:r>
            <a:r>
              <a:rPr lang="en-US" dirty="0"/>
              <a:t> in a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6F090-4F91-49CC-B1E9-6E66A47B2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2" r="56219" b="10727"/>
          <a:stretch/>
        </p:blipFill>
        <p:spPr>
          <a:xfrm>
            <a:off x="1259306" y="2510588"/>
            <a:ext cx="4235116" cy="2783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6580E0-9B5D-493B-9002-B3F99E7EDA8C}"/>
              </a:ext>
            </a:extLst>
          </p:cNvPr>
          <p:cNvSpPr txBox="1"/>
          <p:nvPr/>
        </p:nvSpPr>
        <p:spPr>
          <a:xfrm>
            <a:off x="5735052" y="3786119"/>
            <a:ext cx="48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B1D-BD39-4634-957B-6B9EAFA9C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68" t="12708" r="3897" b="12418"/>
          <a:stretch/>
        </p:blipFill>
        <p:spPr>
          <a:xfrm>
            <a:off x="6392780" y="2751221"/>
            <a:ext cx="4162926" cy="24865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3A79E7-4251-47A0-8629-D7C80356EBF9}"/>
              </a:ext>
            </a:extLst>
          </p:cNvPr>
          <p:cNvSpPr txBox="1"/>
          <p:nvPr/>
        </p:nvSpPr>
        <p:spPr>
          <a:xfrm>
            <a:off x="1748590" y="5301916"/>
            <a:ext cx="3256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Homogeneous skin color; pose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21042-CD23-4190-861B-D68BEEACF9BF}"/>
              </a:ext>
            </a:extLst>
          </p:cNvPr>
          <p:cNvSpPr txBox="1"/>
          <p:nvPr/>
        </p:nvSpPr>
        <p:spPr>
          <a:xfrm>
            <a:off x="6845969" y="5293895"/>
            <a:ext cx="3256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Diverse skin color; pose, illumination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4225EC-B5AD-44F6-BDB6-DD91FA01C4F0}"/>
              </a:ext>
            </a:extLst>
          </p:cNvPr>
          <p:cNvSpPr txBox="1"/>
          <p:nvPr/>
        </p:nvSpPr>
        <p:spPr>
          <a:xfrm>
            <a:off x="1957135" y="5881550"/>
            <a:ext cx="80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we use this information to create fair and representative datasets?</a:t>
            </a:r>
          </a:p>
        </p:txBody>
      </p:sp>
    </p:spTree>
    <p:extLst>
      <p:ext uri="{BB962C8B-B14F-4D97-AF65-F5344CB8AC3E}">
        <p14:creationId xmlns:p14="http://schemas.microsoft.com/office/powerpoint/2010/main" val="33626394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CF613D8-30D7-4882-BD22-C719A27EBCC5}"/>
              </a:ext>
            </a:extLst>
          </p:cNvPr>
          <p:cNvSpPr/>
          <p:nvPr/>
        </p:nvSpPr>
        <p:spPr>
          <a:xfrm>
            <a:off x="2026922" y="4126862"/>
            <a:ext cx="286712" cy="658507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80E2AE-A059-4D24-89D9-13C966BA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Intuition behind GANs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1522B0-C39B-484A-AFBF-FF0730135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Discriminator </a:t>
            </a:r>
            <a:r>
              <a:rPr lang="en-US" sz="2400" dirty="0"/>
              <a:t>tries to predict what’s real and what’s fake.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7C36B-9CFA-4698-80B6-3FEE1A66E1ED}"/>
              </a:ext>
            </a:extLst>
          </p:cNvPr>
          <p:cNvSpPr txBox="1"/>
          <p:nvPr/>
        </p:nvSpPr>
        <p:spPr>
          <a:xfrm>
            <a:off x="8035858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AB4092-A44D-4176-B278-538903B6A4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2" b="96567" l="1464" r="13616">
                        <a14:foregroundMark x1="12006" y1="81974" x2="13616" y2="85408"/>
                      </a14:backgroundRemoval>
                    </a14:imgEffect>
                  </a14:imgLayer>
                </a14:imgProps>
              </a:ext>
            </a:extLst>
          </a:blip>
          <a:srcRect t="69939" r="85270"/>
          <a:stretch/>
        </p:blipFill>
        <p:spPr>
          <a:xfrm>
            <a:off x="6382712" y="5622587"/>
            <a:ext cx="796301" cy="554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6CE5D-C082-4E20-9FFB-01643E339843}"/>
              </a:ext>
            </a:extLst>
          </p:cNvPr>
          <p:cNvSpPr txBox="1"/>
          <p:nvPr/>
        </p:nvSpPr>
        <p:spPr>
          <a:xfrm>
            <a:off x="7154694" y="5715109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Fake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8631B-64E0-4F2B-9A7E-1F33F6CD4603}"/>
              </a:ext>
            </a:extLst>
          </p:cNvPr>
          <p:cNvSpPr txBox="1"/>
          <p:nvPr/>
        </p:nvSpPr>
        <p:spPr>
          <a:xfrm>
            <a:off x="1982011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Discriminator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C7B9F5-25C8-4BD8-8A6C-3919F8F07B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891063" y="5715109"/>
            <a:ext cx="554477" cy="4618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90A0A6-4FC8-41E3-BE7C-CFEEE35BA140}"/>
              </a:ext>
            </a:extLst>
          </p:cNvPr>
          <p:cNvSpPr txBox="1"/>
          <p:nvPr/>
        </p:nvSpPr>
        <p:spPr>
          <a:xfrm>
            <a:off x="4343020" y="5719116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data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20186-D6CD-4028-903D-7A44E674009D}"/>
              </a:ext>
            </a:extLst>
          </p:cNvPr>
          <p:cNvCxnSpPr/>
          <p:nvPr/>
        </p:nvCxnSpPr>
        <p:spPr>
          <a:xfrm>
            <a:off x="1243114" y="3429000"/>
            <a:ext cx="407913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C255C5-2FD5-4DA2-AA2F-80ADC93F7BAF}"/>
                  </a:ext>
                </a:extLst>
              </p:cNvPr>
              <p:cNvSpPr txBox="1"/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(real) = 1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C255C5-2FD5-4DA2-AA2F-80ADC93F7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blipFill>
                <a:blip r:embed="rId6"/>
                <a:stretch>
                  <a:fillRect l="-8696" t="-28889" r="-1366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675AE0-28E7-45C3-821E-E7A3DBA0BAC1}"/>
              </a:ext>
            </a:extLst>
          </p:cNvPr>
          <p:cNvSpPr/>
          <p:nvPr/>
        </p:nvSpPr>
        <p:spPr>
          <a:xfrm>
            <a:off x="2822915" y="3460155"/>
            <a:ext cx="286712" cy="1328746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B21D692-1F1D-4FCD-B21F-5AFE710B92E2}"/>
              </a:ext>
            </a:extLst>
          </p:cNvPr>
          <p:cNvSpPr/>
          <p:nvPr/>
        </p:nvSpPr>
        <p:spPr>
          <a:xfrm>
            <a:off x="2384934" y="3947815"/>
            <a:ext cx="286712" cy="829330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FBF78F7-3C21-48F1-9F0F-BA22CE6E856B}"/>
              </a:ext>
            </a:extLst>
          </p:cNvPr>
          <p:cNvSpPr/>
          <p:nvPr/>
        </p:nvSpPr>
        <p:spPr>
          <a:xfrm>
            <a:off x="3160469" y="3443721"/>
            <a:ext cx="286712" cy="1321932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AC12E6-6141-4788-A8E5-8F0E0D6B9146}"/>
              </a:ext>
            </a:extLst>
          </p:cNvPr>
          <p:cNvSpPr/>
          <p:nvPr/>
        </p:nvSpPr>
        <p:spPr>
          <a:xfrm>
            <a:off x="3494460" y="3460155"/>
            <a:ext cx="286712" cy="1325215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579769-26EB-4ADD-9C8E-50BE20B98DD4}"/>
              </a:ext>
            </a:extLst>
          </p:cNvPr>
          <p:cNvCxnSpPr>
            <a:cxnSpLocks/>
          </p:cNvCxnSpPr>
          <p:nvPr/>
        </p:nvCxnSpPr>
        <p:spPr>
          <a:xfrm>
            <a:off x="1387381" y="4778556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833CC96-7F19-49C4-8C13-826381101F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161997" y="4660635"/>
            <a:ext cx="294261" cy="2451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18A0E4-DA93-49FD-8F8D-CD69332157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2829534" y="4662817"/>
            <a:ext cx="294261" cy="24510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CBC63F-E674-4BBC-B30B-686C7ECEBE8B}"/>
              </a:ext>
            </a:extLst>
          </p:cNvPr>
          <p:cNvCxnSpPr>
            <a:cxnSpLocks/>
          </p:cNvCxnSpPr>
          <p:nvPr/>
        </p:nvCxnSpPr>
        <p:spPr>
          <a:xfrm>
            <a:off x="7436102" y="4777145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EBE4FFF-4254-44FE-9BBB-24C0FB0F8FB4}"/>
              </a:ext>
            </a:extLst>
          </p:cNvPr>
          <p:cNvSpPr/>
          <p:nvPr/>
        </p:nvSpPr>
        <p:spPr>
          <a:xfrm>
            <a:off x="8491200" y="4688595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6351AD-48F1-4D63-ABE9-207D7269395B}"/>
              </a:ext>
            </a:extLst>
          </p:cNvPr>
          <p:cNvSpPr/>
          <p:nvPr/>
        </p:nvSpPr>
        <p:spPr>
          <a:xfrm>
            <a:off x="10077557" y="469540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72E0C29-E3B4-4C23-97BC-37DE68B37E17}"/>
              </a:ext>
            </a:extLst>
          </p:cNvPr>
          <p:cNvSpPr/>
          <p:nvPr/>
        </p:nvSpPr>
        <p:spPr>
          <a:xfrm>
            <a:off x="3968985" y="3835159"/>
            <a:ext cx="286712" cy="946804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98491E0-127A-4672-A8E3-14C4D4D06A0F}"/>
              </a:ext>
            </a:extLst>
          </p:cNvPr>
          <p:cNvSpPr/>
          <p:nvPr/>
        </p:nvSpPr>
        <p:spPr>
          <a:xfrm>
            <a:off x="8139882" y="469629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0D2DC24-CAF7-486D-A722-489689D420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497093" y="4662817"/>
            <a:ext cx="294261" cy="2451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967489-9D26-4A82-B973-16EF466FCE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9226271" y="4668387"/>
            <a:ext cx="294261" cy="2451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59CFD3-1392-486F-BE43-1E081A7178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8893808" y="4670569"/>
            <a:ext cx="294261" cy="2451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8A4DCD-1CE5-482C-A96E-0820B6DCB8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9561367" y="4670569"/>
            <a:ext cx="294261" cy="245106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08E5795-5F12-4CBD-AB19-9D2DC40D7B48}"/>
              </a:ext>
            </a:extLst>
          </p:cNvPr>
          <p:cNvSpPr/>
          <p:nvPr/>
        </p:nvSpPr>
        <p:spPr>
          <a:xfrm>
            <a:off x="838200" y="2402732"/>
            <a:ext cx="4940030" cy="281129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E470824-BC0A-47C6-8192-A23D025B1080}"/>
              </a:ext>
            </a:extLst>
          </p:cNvPr>
          <p:cNvSpPr/>
          <p:nvPr/>
        </p:nvSpPr>
        <p:spPr>
          <a:xfrm>
            <a:off x="2433300" y="469540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AB96B2-8595-45AC-8D50-72FA152B6AAD}"/>
              </a:ext>
            </a:extLst>
          </p:cNvPr>
          <p:cNvSpPr/>
          <p:nvPr/>
        </p:nvSpPr>
        <p:spPr>
          <a:xfrm>
            <a:off x="4019657" y="470222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F6983-7EBA-43D6-B216-6A45DA950490}"/>
              </a:ext>
            </a:extLst>
          </p:cNvPr>
          <p:cNvSpPr/>
          <p:nvPr/>
        </p:nvSpPr>
        <p:spPr>
          <a:xfrm>
            <a:off x="2081982" y="470311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85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80E2AE-A059-4D24-89D9-13C966BA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Intuition behind GANs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82ACBE-30E3-44ED-9D0A-130340A8192A}"/>
              </a:ext>
            </a:extLst>
          </p:cNvPr>
          <p:cNvSpPr/>
          <p:nvPr/>
        </p:nvSpPr>
        <p:spPr>
          <a:xfrm>
            <a:off x="2026922" y="4238810"/>
            <a:ext cx="286712" cy="546559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F477CF-C390-409B-89ED-36BD7F67D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Discriminator </a:t>
            </a:r>
            <a:r>
              <a:rPr lang="en-US" sz="2400" dirty="0"/>
              <a:t>tries to predict what’s real and what’s fake.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0BE9-46B8-4054-B7BD-6D6D4674A669}"/>
              </a:ext>
            </a:extLst>
          </p:cNvPr>
          <p:cNvSpPr txBox="1"/>
          <p:nvPr/>
        </p:nvSpPr>
        <p:spPr>
          <a:xfrm>
            <a:off x="8035858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CD74CB-64F4-4EA8-BEF9-C5706D158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2" b="96567" l="1464" r="13616">
                        <a14:foregroundMark x1="12006" y1="81974" x2="13616" y2="85408"/>
                      </a14:backgroundRemoval>
                    </a14:imgEffect>
                  </a14:imgLayer>
                </a14:imgProps>
              </a:ext>
            </a:extLst>
          </a:blip>
          <a:srcRect t="69939" r="85270"/>
          <a:stretch/>
        </p:blipFill>
        <p:spPr>
          <a:xfrm>
            <a:off x="6382712" y="5622587"/>
            <a:ext cx="796301" cy="554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0F23F3-A91E-4BF1-8969-77C789936D70}"/>
              </a:ext>
            </a:extLst>
          </p:cNvPr>
          <p:cNvSpPr txBox="1"/>
          <p:nvPr/>
        </p:nvSpPr>
        <p:spPr>
          <a:xfrm>
            <a:off x="7154694" y="5715109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Fake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FBF78-FE47-44F3-8B45-A8826D4C119A}"/>
              </a:ext>
            </a:extLst>
          </p:cNvPr>
          <p:cNvSpPr txBox="1"/>
          <p:nvPr/>
        </p:nvSpPr>
        <p:spPr>
          <a:xfrm>
            <a:off x="1982011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Discriminator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9061EC-98C6-43AF-937D-01B30CB43A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891063" y="5715109"/>
            <a:ext cx="554477" cy="461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E2FEB8-5AA9-482D-B826-5943724BB580}"/>
              </a:ext>
            </a:extLst>
          </p:cNvPr>
          <p:cNvSpPr txBox="1"/>
          <p:nvPr/>
        </p:nvSpPr>
        <p:spPr>
          <a:xfrm>
            <a:off x="4343020" y="5719116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data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4A522C-F4C0-45F3-8652-A73D17C2478A}"/>
              </a:ext>
            </a:extLst>
          </p:cNvPr>
          <p:cNvCxnSpPr/>
          <p:nvPr/>
        </p:nvCxnSpPr>
        <p:spPr>
          <a:xfrm>
            <a:off x="1243114" y="3429000"/>
            <a:ext cx="407913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B07121-A4E2-4E67-A4AE-9BBB715FD11F}"/>
                  </a:ext>
                </a:extLst>
              </p:cNvPr>
              <p:cNvSpPr txBox="1"/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(real) = 1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B07121-A4E2-4E67-A4AE-9BBB715FD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blipFill>
                <a:blip r:embed="rId6"/>
                <a:stretch>
                  <a:fillRect l="-8696" t="-28889" r="-1366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4A9FD58-EFC0-4609-96B7-D76F0D9650EE}"/>
              </a:ext>
            </a:extLst>
          </p:cNvPr>
          <p:cNvSpPr/>
          <p:nvPr/>
        </p:nvSpPr>
        <p:spPr>
          <a:xfrm>
            <a:off x="2822915" y="3460155"/>
            <a:ext cx="286712" cy="1328746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9C2B898-4CB3-4B29-8AF2-40F3A314EBF9}"/>
              </a:ext>
            </a:extLst>
          </p:cNvPr>
          <p:cNvSpPr/>
          <p:nvPr/>
        </p:nvSpPr>
        <p:spPr>
          <a:xfrm>
            <a:off x="2384934" y="4119327"/>
            <a:ext cx="286712" cy="657817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0F5C4FA-D578-4C16-9915-87ADE19CD59C}"/>
              </a:ext>
            </a:extLst>
          </p:cNvPr>
          <p:cNvSpPr/>
          <p:nvPr/>
        </p:nvSpPr>
        <p:spPr>
          <a:xfrm>
            <a:off x="3160469" y="3443721"/>
            <a:ext cx="286712" cy="1321932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833C764-7F30-466E-8FCC-833866C8650C}"/>
              </a:ext>
            </a:extLst>
          </p:cNvPr>
          <p:cNvSpPr/>
          <p:nvPr/>
        </p:nvSpPr>
        <p:spPr>
          <a:xfrm>
            <a:off x="3494460" y="3460155"/>
            <a:ext cx="286712" cy="1325215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F6888D-06D0-4E03-9F8F-0110B6585ACF}"/>
              </a:ext>
            </a:extLst>
          </p:cNvPr>
          <p:cNvCxnSpPr>
            <a:cxnSpLocks/>
          </p:cNvCxnSpPr>
          <p:nvPr/>
        </p:nvCxnSpPr>
        <p:spPr>
          <a:xfrm>
            <a:off x="1387381" y="4778556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8568626-B82B-4F54-8FEF-A47AA723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161997" y="4660635"/>
            <a:ext cx="294261" cy="2451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F72FB4-CC9A-4B6E-8CF4-1AE015D68B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2829534" y="4662817"/>
            <a:ext cx="294261" cy="24510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1C22DEF-B38E-4B05-A6D6-9B0D1133943B}"/>
              </a:ext>
            </a:extLst>
          </p:cNvPr>
          <p:cNvCxnSpPr>
            <a:cxnSpLocks/>
          </p:cNvCxnSpPr>
          <p:nvPr/>
        </p:nvCxnSpPr>
        <p:spPr>
          <a:xfrm>
            <a:off x="7436102" y="4777145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CBF068DC-0662-4F14-A8B6-0D0417F39B7C}"/>
              </a:ext>
            </a:extLst>
          </p:cNvPr>
          <p:cNvSpPr/>
          <p:nvPr/>
        </p:nvSpPr>
        <p:spPr>
          <a:xfrm>
            <a:off x="8491200" y="4688595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B1D6B3-C4FE-4E07-BB17-4ADCE364B7B1}"/>
              </a:ext>
            </a:extLst>
          </p:cNvPr>
          <p:cNvSpPr/>
          <p:nvPr/>
        </p:nvSpPr>
        <p:spPr>
          <a:xfrm>
            <a:off x="10077557" y="469540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A55F8B0-2A2F-40F2-981A-72410B2E2DA0}"/>
              </a:ext>
            </a:extLst>
          </p:cNvPr>
          <p:cNvSpPr/>
          <p:nvPr/>
        </p:nvSpPr>
        <p:spPr>
          <a:xfrm>
            <a:off x="3968985" y="4004593"/>
            <a:ext cx="286712" cy="777370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6EC2BF2-6F5D-4011-B7C3-33CC50095D48}"/>
              </a:ext>
            </a:extLst>
          </p:cNvPr>
          <p:cNvSpPr/>
          <p:nvPr/>
        </p:nvSpPr>
        <p:spPr>
          <a:xfrm>
            <a:off x="8139882" y="469629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2731DB5-7C11-42BA-A429-67F27EDEDF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497093" y="4662817"/>
            <a:ext cx="294261" cy="2451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6F6F14-4BFA-4D61-92F3-DB99F2723F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9226271" y="4668387"/>
            <a:ext cx="294261" cy="2451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3FFE69D-6E9B-4484-A7AA-6F4AF1B91A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8893808" y="4670569"/>
            <a:ext cx="294261" cy="2451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F8A1535-A8E9-4EAA-ABF7-0A6C119906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9561367" y="4670569"/>
            <a:ext cx="294261" cy="245106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18B07CB-C362-4948-A315-07FABD5DBA35}"/>
              </a:ext>
            </a:extLst>
          </p:cNvPr>
          <p:cNvSpPr/>
          <p:nvPr/>
        </p:nvSpPr>
        <p:spPr>
          <a:xfrm>
            <a:off x="838200" y="2402732"/>
            <a:ext cx="4940030" cy="281129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F9F922-447A-4581-8A96-8BAE3F7FA2A6}"/>
              </a:ext>
            </a:extLst>
          </p:cNvPr>
          <p:cNvSpPr/>
          <p:nvPr/>
        </p:nvSpPr>
        <p:spPr>
          <a:xfrm>
            <a:off x="2433300" y="469540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DAC5AF7-B325-4343-A5D3-5872B62BC873}"/>
              </a:ext>
            </a:extLst>
          </p:cNvPr>
          <p:cNvSpPr/>
          <p:nvPr/>
        </p:nvSpPr>
        <p:spPr>
          <a:xfrm>
            <a:off x="4019657" y="470222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A46099-38B6-4C0E-A28E-FC7A5BC5E352}"/>
              </a:ext>
            </a:extLst>
          </p:cNvPr>
          <p:cNvSpPr/>
          <p:nvPr/>
        </p:nvSpPr>
        <p:spPr>
          <a:xfrm>
            <a:off x="2081982" y="470311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97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80E2AE-A059-4D24-89D9-13C966BA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Intuition behind GANs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EBE71B0-FB45-405C-A8A7-6BC84F68A7AB}"/>
              </a:ext>
            </a:extLst>
          </p:cNvPr>
          <p:cNvSpPr/>
          <p:nvPr/>
        </p:nvSpPr>
        <p:spPr>
          <a:xfrm>
            <a:off x="2026922" y="4370342"/>
            <a:ext cx="286712" cy="415027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35A0BF-62CE-496C-A337-28D2CD699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Discriminator </a:t>
            </a:r>
            <a:r>
              <a:rPr lang="en-US" sz="2400" dirty="0"/>
              <a:t>tries to predict what’s real and what’s fake.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03006-E3AB-45C0-92C1-062853DE859E}"/>
              </a:ext>
            </a:extLst>
          </p:cNvPr>
          <p:cNvSpPr txBox="1"/>
          <p:nvPr/>
        </p:nvSpPr>
        <p:spPr>
          <a:xfrm>
            <a:off x="8035858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2F9E1A-413D-4280-9292-C7115EDC5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2" b="96567" l="1464" r="13616">
                        <a14:foregroundMark x1="12006" y1="81974" x2="13616" y2="85408"/>
                      </a14:backgroundRemoval>
                    </a14:imgEffect>
                  </a14:imgLayer>
                </a14:imgProps>
              </a:ext>
            </a:extLst>
          </a:blip>
          <a:srcRect t="69939" r="85270"/>
          <a:stretch/>
        </p:blipFill>
        <p:spPr>
          <a:xfrm>
            <a:off x="6382712" y="5622587"/>
            <a:ext cx="796301" cy="554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CD75BA-7F2E-40B0-BC12-FB1FE14A36FA}"/>
              </a:ext>
            </a:extLst>
          </p:cNvPr>
          <p:cNvSpPr txBox="1"/>
          <p:nvPr/>
        </p:nvSpPr>
        <p:spPr>
          <a:xfrm>
            <a:off x="7154694" y="5715109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Fake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23470B-B7F5-405F-81CE-CEFEE8D3455F}"/>
              </a:ext>
            </a:extLst>
          </p:cNvPr>
          <p:cNvSpPr txBox="1"/>
          <p:nvPr/>
        </p:nvSpPr>
        <p:spPr>
          <a:xfrm>
            <a:off x="1982011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Discriminator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4626CB-798D-4C3D-BEC2-79315B554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891063" y="5715109"/>
            <a:ext cx="554477" cy="461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D516C1-438D-4D8D-B660-1B6A9EE8C9B4}"/>
              </a:ext>
            </a:extLst>
          </p:cNvPr>
          <p:cNvSpPr txBox="1"/>
          <p:nvPr/>
        </p:nvSpPr>
        <p:spPr>
          <a:xfrm>
            <a:off x="4343020" y="5719116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data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A24E12-9460-48A8-AD2F-8BDF2B2B4AE5}"/>
              </a:ext>
            </a:extLst>
          </p:cNvPr>
          <p:cNvCxnSpPr/>
          <p:nvPr/>
        </p:nvCxnSpPr>
        <p:spPr>
          <a:xfrm>
            <a:off x="1243114" y="3429000"/>
            <a:ext cx="407913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6C3228-F541-4F20-A596-57D1CBCDADB5}"/>
                  </a:ext>
                </a:extLst>
              </p:cNvPr>
              <p:cNvSpPr txBox="1"/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(real) = 1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6C3228-F541-4F20-A596-57D1CBCDA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blipFill>
                <a:blip r:embed="rId6"/>
                <a:stretch>
                  <a:fillRect l="-8696" t="-28889" r="-1366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4365B5D-73E4-4DC4-858B-0D12FEEE1A98}"/>
              </a:ext>
            </a:extLst>
          </p:cNvPr>
          <p:cNvSpPr/>
          <p:nvPr/>
        </p:nvSpPr>
        <p:spPr>
          <a:xfrm>
            <a:off x="2822915" y="3460155"/>
            <a:ext cx="286712" cy="1328746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7C2C81-55BF-4641-8176-A3C2BE53B383}"/>
              </a:ext>
            </a:extLst>
          </p:cNvPr>
          <p:cNvSpPr/>
          <p:nvPr/>
        </p:nvSpPr>
        <p:spPr>
          <a:xfrm>
            <a:off x="2384934" y="4280280"/>
            <a:ext cx="286712" cy="496864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413142-8D90-427C-9356-AD8CBB0A86A4}"/>
              </a:ext>
            </a:extLst>
          </p:cNvPr>
          <p:cNvSpPr/>
          <p:nvPr/>
        </p:nvSpPr>
        <p:spPr>
          <a:xfrm>
            <a:off x="3160469" y="3443721"/>
            <a:ext cx="286712" cy="1321932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A8273E-0C43-457B-B5DB-824FB8E8778C}"/>
              </a:ext>
            </a:extLst>
          </p:cNvPr>
          <p:cNvSpPr/>
          <p:nvPr/>
        </p:nvSpPr>
        <p:spPr>
          <a:xfrm>
            <a:off x="3494460" y="3460155"/>
            <a:ext cx="286712" cy="1325215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CDE4BA-5DC6-4827-9B72-BCBAEE017174}"/>
              </a:ext>
            </a:extLst>
          </p:cNvPr>
          <p:cNvCxnSpPr>
            <a:cxnSpLocks/>
          </p:cNvCxnSpPr>
          <p:nvPr/>
        </p:nvCxnSpPr>
        <p:spPr>
          <a:xfrm>
            <a:off x="1387381" y="4778556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582DC16-B7B3-4D49-9B43-194D9B3D53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161997" y="4660635"/>
            <a:ext cx="294261" cy="2451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2CE885-073A-4584-A2B2-892D6F83E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2829534" y="4662817"/>
            <a:ext cx="294261" cy="24510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0736B1-CB75-4907-BB80-C3148F457F07}"/>
              </a:ext>
            </a:extLst>
          </p:cNvPr>
          <p:cNvCxnSpPr>
            <a:cxnSpLocks/>
          </p:cNvCxnSpPr>
          <p:nvPr/>
        </p:nvCxnSpPr>
        <p:spPr>
          <a:xfrm>
            <a:off x="7436102" y="4777145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8AF7193-F7CB-41A9-B00D-E86DAB99C065}"/>
              </a:ext>
            </a:extLst>
          </p:cNvPr>
          <p:cNvSpPr/>
          <p:nvPr/>
        </p:nvSpPr>
        <p:spPr>
          <a:xfrm>
            <a:off x="8491200" y="4688595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087A9F-6BE4-4B30-B22E-6A9D24648234}"/>
              </a:ext>
            </a:extLst>
          </p:cNvPr>
          <p:cNvSpPr/>
          <p:nvPr/>
        </p:nvSpPr>
        <p:spPr>
          <a:xfrm>
            <a:off x="10077557" y="469540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8EB2E0A-5612-49C9-8158-48F1889F5014}"/>
              </a:ext>
            </a:extLst>
          </p:cNvPr>
          <p:cNvSpPr/>
          <p:nvPr/>
        </p:nvSpPr>
        <p:spPr>
          <a:xfrm>
            <a:off x="3968985" y="4060619"/>
            <a:ext cx="286712" cy="721344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30DED44-30B1-4BA8-8F4E-8F31C500271A}"/>
              </a:ext>
            </a:extLst>
          </p:cNvPr>
          <p:cNvSpPr/>
          <p:nvPr/>
        </p:nvSpPr>
        <p:spPr>
          <a:xfrm>
            <a:off x="8139882" y="469629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A7D558-26AD-4891-ACD7-2694DE03D2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497093" y="4662817"/>
            <a:ext cx="294261" cy="2451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4E5420-95F6-4592-9D77-A0B746101B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9226271" y="4668387"/>
            <a:ext cx="294261" cy="2451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208462D-F510-4289-AB39-1794543A44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8893808" y="4670569"/>
            <a:ext cx="294261" cy="2451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F27285E-19A1-4209-BCD8-B22A09F75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9561367" y="4670569"/>
            <a:ext cx="294261" cy="245106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333ADDD-17F5-4435-90CE-B45DDD8EBB13}"/>
              </a:ext>
            </a:extLst>
          </p:cNvPr>
          <p:cNvSpPr/>
          <p:nvPr/>
        </p:nvSpPr>
        <p:spPr>
          <a:xfrm>
            <a:off x="838200" y="2402732"/>
            <a:ext cx="4940030" cy="281129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8A5B04-7572-468C-B22A-260FF4F62046}"/>
              </a:ext>
            </a:extLst>
          </p:cNvPr>
          <p:cNvSpPr/>
          <p:nvPr/>
        </p:nvSpPr>
        <p:spPr>
          <a:xfrm>
            <a:off x="2433300" y="469540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F292D6-4150-40BD-8D4B-40F5A703B959}"/>
              </a:ext>
            </a:extLst>
          </p:cNvPr>
          <p:cNvSpPr/>
          <p:nvPr/>
        </p:nvSpPr>
        <p:spPr>
          <a:xfrm>
            <a:off x="4019657" y="470222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FE23499-E320-40DE-BB33-EE1E137FE2E6}"/>
              </a:ext>
            </a:extLst>
          </p:cNvPr>
          <p:cNvSpPr/>
          <p:nvPr/>
        </p:nvSpPr>
        <p:spPr>
          <a:xfrm>
            <a:off x="2081982" y="470311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729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80E2AE-A059-4D24-89D9-13C966BA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Intuition behind GANs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3C57C9-3F25-4833-9972-FFBB9F496395}"/>
              </a:ext>
            </a:extLst>
          </p:cNvPr>
          <p:cNvSpPr/>
          <p:nvPr/>
        </p:nvSpPr>
        <p:spPr>
          <a:xfrm>
            <a:off x="2026922" y="4370342"/>
            <a:ext cx="286712" cy="415027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6AFDDE-1361-43AB-BD69-5140D4039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Generator </a:t>
            </a:r>
            <a:r>
              <a:rPr lang="en-US" sz="2400" dirty="0"/>
              <a:t>tries to improve its imitation of the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101E6-FDD3-4FB6-849F-B14FEFE475D8}"/>
              </a:ext>
            </a:extLst>
          </p:cNvPr>
          <p:cNvSpPr txBox="1"/>
          <p:nvPr/>
        </p:nvSpPr>
        <p:spPr>
          <a:xfrm>
            <a:off x="8035858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EEF902-CFB4-4CCE-9084-5A16EEC73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2" b="96567" l="1464" r="13616">
                        <a14:foregroundMark x1="12006" y1="81974" x2="13616" y2="85408"/>
                      </a14:backgroundRemoval>
                    </a14:imgEffect>
                  </a14:imgLayer>
                </a14:imgProps>
              </a:ext>
            </a:extLst>
          </a:blip>
          <a:srcRect t="69939" r="85270"/>
          <a:stretch/>
        </p:blipFill>
        <p:spPr>
          <a:xfrm>
            <a:off x="6382712" y="5622587"/>
            <a:ext cx="796301" cy="554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1477F9-D5D3-4834-B173-BA9981CD02B1}"/>
              </a:ext>
            </a:extLst>
          </p:cNvPr>
          <p:cNvSpPr txBox="1"/>
          <p:nvPr/>
        </p:nvSpPr>
        <p:spPr>
          <a:xfrm>
            <a:off x="7154694" y="5715109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Fake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F1A41D-0D45-42DF-993C-B9269D931918}"/>
              </a:ext>
            </a:extLst>
          </p:cNvPr>
          <p:cNvSpPr txBox="1"/>
          <p:nvPr/>
        </p:nvSpPr>
        <p:spPr>
          <a:xfrm>
            <a:off x="1982011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Discriminator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D16BE9-7F06-4E43-A116-CBA1810188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891063" y="5715109"/>
            <a:ext cx="554477" cy="461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AC911D-EE30-49E4-AEBE-F2FC1AB43E28}"/>
              </a:ext>
            </a:extLst>
          </p:cNvPr>
          <p:cNvSpPr txBox="1"/>
          <p:nvPr/>
        </p:nvSpPr>
        <p:spPr>
          <a:xfrm>
            <a:off x="4343020" y="5719116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data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EB1B09-15B1-4AA1-9121-8E99CE3DFAE2}"/>
              </a:ext>
            </a:extLst>
          </p:cNvPr>
          <p:cNvCxnSpPr/>
          <p:nvPr/>
        </p:nvCxnSpPr>
        <p:spPr>
          <a:xfrm>
            <a:off x="1243114" y="3429000"/>
            <a:ext cx="407913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B7FD5A-4C63-4CC3-B19C-008ECA16C470}"/>
                  </a:ext>
                </a:extLst>
              </p:cNvPr>
              <p:cNvSpPr txBox="1"/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(real) = 1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B7FD5A-4C63-4CC3-B19C-008ECA16C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blipFill>
                <a:blip r:embed="rId6"/>
                <a:stretch>
                  <a:fillRect l="-8696" t="-28889" r="-1366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CDF7979-ABA9-43BF-A560-CE4D19D068DD}"/>
              </a:ext>
            </a:extLst>
          </p:cNvPr>
          <p:cNvSpPr/>
          <p:nvPr/>
        </p:nvSpPr>
        <p:spPr>
          <a:xfrm>
            <a:off x="2822915" y="3460155"/>
            <a:ext cx="286712" cy="1328746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8C2675-E74F-442E-A979-08E6769DF119}"/>
              </a:ext>
            </a:extLst>
          </p:cNvPr>
          <p:cNvSpPr/>
          <p:nvPr/>
        </p:nvSpPr>
        <p:spPr>
          <a:xfrm>
            <a:off x="2384934" y="4280280"/>
            <a:ext cx="286712" cy="496864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9D62113-E430-43DF-8F54-9E7AB5E80598}"/>
              </a:ext>
            </a:extLst>
          </p:cNvPr>
          <p:cNvSpPr/>
          <p:nvPr/>
        </p:nvSpPr>
        <p:spPr>
          <a:xfrm>
            <a:off x="3160469" y="3443721"/>
            <a:ext cx="286712" cy="1321932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3B15E5D-3618-4AD7-BA4B-7F1E3D3C75F8}"/>
              </a:ext>
            </a:extLst>
          </p:cNvPr>
          <p:cNvSpPr/>
          <p:nvPr/>
        </p:nvSpPr>
        <p:spPr>
          <a:xfrm>
            <a:off x="3494460" y="3460155"/>
            <a:ext cx="286712" cy="1325215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DE7B47-CB7D-425A-A465-BA885CFA09D1}"/>
              </a:ext>
            </a:extLst>
          </p:cNvPr>
          <p:cNvCxnSpPr>
            <a:cxnSpLocks/>
          </p:cNvCxnSpPr>
          <p:nvPr/>
        </p:nvCxnSpPr>
        <p:spPr>
          <a:xfrm>
            <a:off x="1387381" y="4778556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5102D54-E885-4810-B6F3-C16CFA9113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161997" y="4660635"/>
            <a:ext cx="294261" cy="2451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8B4AAA-035E-4D5C-B579-F380188A85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2829534" y="4662817"/>
            <a:ext cx="294261" cy="24510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BC225A-F437-4909-B8A5-8D5F73B23FC0}"/>
              </a:ext>
            </a:extLst>
          </p:cNvPr>
          <p:cNvCxnSpPr>
            <a:cxnSpLocks/>
          </p:cNvCxnSpPr>
          <p:nvPr/>
        </p:nvCxnSpPr>
        <p:spPr>
          <a:xfrm>
            <a:off x="7436102" y="4777145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727CD47-31DE-4515-81EA-E083CC2E584B}"/>
              </a:ext>
            </a:extLst>
          </p:cNvPr>
          <p:cNvSpPr/>
          <p:nvPr/>
        </p:nvSpPr>
        <p:spPr>
          <a:xfrm>
            <a:off x="3968985" y="4060619"/>
            <a:ext cx="286712" cy="721344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88FED4-9A92-41E9-AF93-69F83B6773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497093" y="4662817"/>
            <a:ext cx="294261" cy="2451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15342D2-749A-4F53-A4FF-9C6FCD5DDC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9226271" y="4668387"/>
            <a:ext cx="294261" cy="2451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2899816-E08C-458E-9CE1-BC3A07182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8893808" y="4670569"/>
            <a:ext cx="294261" cy="2451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F412D6-7165-4F44-A128-D69F0943B5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9561367" y="4670569"/>
            <a:ext cx="294261" cy="245106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DEDB2803-E137-47C3-9E30-30CB47014F88}"/>
              </a:ext>
            </a:extLst>
          </p:cNvPr>
          <p:cNvSpPr/>
          <p:nvPr/>
        </p:nvSpPr>
        <p:spPr>
          <a:xfrm>
            <a:off x="2433300" y="469540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865BDCF-98FA-457A-A781-370C162CC098}"/>
              </a:ext>
            </a:extLst>
          </p:cNvPr>
          <p:cNvSpPr/>
          <p:nvPr/>
        </p:nvSpPr>
        <p:spPr>
          <a:xfrm>
            <a:off x="4019657" y="470222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F4E764-13B0-4C3E-93E7-F32907930496}"/>
              </a:ext>
            </a:extLst>
          </p:cNvPr>
          <p:cNvSpPr/>
          <p:nvPr/>
        </p:nvSpPr>
        <p:spPr>
          <a:xfrm>
            <a:off x="8674536" y="467710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9669156-1AF2-4073-9F8A-2D6CF0403579}"/>
              </a:ext>
            </a:extLst>
          </p:cNvPr>
          <p:cNvSpPr/>
          <p:nvPr/>
        </p:nvSpPr>
        <p:spPr>
          <a:xfrm>
            <a:off x="9775662" y="4684807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72AB915-4193-4D11-9B58-34395A10A399}"/>
              </a:ext>
            </a:extLst>
          </p:cNvPr>
          <p:cNvSpPr/>
          <p:nvPr/>
        </p:nvSpPr>
        <p:spPr>
          <a:xfrm>
            <a:off x="8323218" y="4684807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15F781B-0420-4D6B-91B5-DF5A5CE628C8}"/>
              </a:ext>
            </a:extLst>
          </p:cNvPr>
          <p:cNvSpPr/>
          <p:nvPr/>
        </p:nvSpPr>
        <p:spPr>
          <a:xfrm>
            <a:off x="2081982" y="470311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20BAC03-C50A-448C-9680-1CF1222A67B9}"/>
              </a:ext>
            </a:extLst>
          </p:cNvPr>
          <p:cNvSpPr/>
          <p:nvPr/>
        </p:nvSpPr>
        <p:spPr>
          <a:xfrm>
            <a:off x="6879077" y="2364720"/>
            <a:ext cx="4940030" cy="281129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450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80E2AE-A059-4D24-89D9-13C966BA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Intuition behind GANs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50B71-E856-42FE-AE94-B1CE0883F8CD}"/>
              </a:ext>
            </a:extLst>
          </p:cNvPr>
          <p:cNvSpPr/>
          <p:nvPr/>
        </p:nvSpPr>
        <p:spPr>
          <a:xfrm>
            <a:off x="2026922" y="4370342"/>
            <a:ext cx="286712" cy="415027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92C726-E39A-4B48-B5BE-BC9742109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Generator </a:t>
            </a:r>
            <a:r>
              <a:rPr lang="en-US" sz="2400" dirty="0"/>
              <a:t>tries to improve its imitation of the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31413D-1A2E-40D2-A4CD-51E4C5A08CCA}"/>
              </a:ext>
            </a:extLst>
          </p:cNvPr>
          <p:cNvSpPr txBox="1"/>
          <p:nvPr/>
        </p:nvSpPr>
        <p:spPr>
          <a:xfrm>
            <a:off x="8035858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672246-7440-4078-91CB-151EF498E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2" b="96567" l="1464" r="13616">
                        <a14:foregroundMark x1="12006" y1="81974" x2="13616" y2="85408"/>
                      </a14:backgroundRemoval>
                    </a14:imgEffect>
                  </a14:imgLayer>
                </a14:imgProps>
              </a:ext>
            </a:extLst>
          </a:blip>
          <a:srcRect t="69939" r="85270"/>
          <a:stretch/>
        </p:blipFill>
        <p:spPr>
          <a:xfrm>
            <a:off x="6382712" y="5622587"/>
            <a:ext cx="796301" cy="554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80FFC0-8D7D-46C4-A6C2-F7762DBBA956}"/>
              </a:ext>
            </a:extLst>
          </p:cNvPr>
          <p:cNvSpPr txBox="1"/>
          <p:nvPr/>
        </p:nvSpPr>
        <p:spPr>
          <a:xfrm>
            <a:off x="7154694" y="5715109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Fake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CE9D3A-4369-41C8-9E73-D147005DA58E}"/>
              </a:ext>
            </a:extLst>
          </p:cNvPr>
          <p:cNvSpPr txBox="1"/>
          <p:nvPr/>
        </p:nvSpPr>
        <p:spPr>
          <a:xfrm>
            <a:off x="1982011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Discriminator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8EAC4F-DD03-460F-B276-E4A209C082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891063" y="5715109"/>
            <a:ext cx="554477" cy="461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09983D-8028-4E3E-8DAF-DFA962233E6F}"/>
              </a:ext>
            </a:extLst>
          </p:cNvPr>
          <p:cNvSpPr txBox="1"/>
          <p:nvPr/>
        </p:nvSpPr>
        <p:spPr>
          <a:xfrm>
            <a:off x="4343020" y="5719116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data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3FF1C3-484B-4252-8F17-94E6CB05EF45}"/>
              </a:ext>
            </a:extLst>
          </p:cNvPr>
          <p:cNvCxnSpPr/>
          <p:nvPr/>
        </p:nvCxnSpPr>
        <p:spPr>
          <a:xfrm>
            <a:off x="1243114" y="3429000"/>
            <a:ext cx="407913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57663A-F544-492E-8BC1-2B6C739C1B0C}"/>
                  </a:ext>
                </a:extLst>
              </p:cNvPr>
              <p:cNvSpPr txBox="1"/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(real) = 1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57663A-F544-492E-8BC1-2B6C739C1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blipFill>
                <a:blip r:embed="rId6"/>
                <a:stretch>
                  <a:fillRect l="-8696" t="-28889" r="-1366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EF2400-948F-423F-A137-563254BC6A3E}"/>
              </a:ext>
            </a:extLst>
          </p:cNvPr>
          <p:cNvSpPr/>
          <p:nvPr/>
        </p:nvSpPr>
        <p:spPr>
          <a:xfrm>
            <a:off x="2822915" y="3460155"/>
            <a:ext cx="286712" cy="1328746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62BD71C-E48E-4020-B8ED-C86C0D85CEC4}"/>
              </a:ext>
            </a:extLst>
          </p:cNvPr>
          <p:cNvSpPr/>
          <p:nvPr/>
        </p:nvSpPr>
        <p:spPr>
          <a:xfrm>
            <a:off x="2384934" y="4280280"/>
            <a:ext cx="286712" cy="496864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1EDF5F3-984C-4A9A-A94F-CEC7F27A69AB}"/>
              </a:ext>
            </a:extLst>
          </p:cNvPr>
          <p:cNvSpPr/>
          <p:nvPr/>
        </p:nvSpPr>
        <p:spPr>
          <a:xfrm>
            <a:off x="3160469" y="3443721"/>
            <a:ext cx="286712" cy="1321932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1EAAF22-1222-467D-A472-5D5C3F29774B}"/>
              </a:ext>
            </a:extLst>
          </p:cNvPr>
          <p:cNvSpPr/>
          <p:nvPr/>
        </p:nvSpPr>
        <p:spPr>
          <a:xfrm>
            <a:off x="3494460" y="3460155"/>
            <a:ext cx="286712" cy="1325215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D4FD72-9FE8-4101-A218-FA4E8094AFC3}"/>
              </a:ext>
            </a:extLst>
          </p:cNvPr>
          <p:cNvCxnSpPr>
            <a:cxnSpLocks/>
          </p:cNvCxnSpPr>
          <p:nvPr/>
        </p:nvCxnSpPr>
        <p:spPr>
          <a:xfrm>
            <a:off x="1387381" y="4778556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ED7078A-8414-4BA1-9406-7EBE59A75D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161997" y="4660635"/>
            <a:ext cx="294261" cy="2451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E5FEF9-1D34-4402-812E-E985B58ED3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2829534" y="4662817"/>
            <a:ext cx="294261" cy="24510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C44C56-1229-4EAB-B430-6831AA64150A}"/>
              </a:ext>
            </a:extLst>
          </p:cNvPr>
          <p:cNvCxnSpPr>
            <a:cxnSpLocks/>
          </p:cNvCxnSpPr>
          <p:nvPr/>
        </p:nvCxnSpPr>
        <p:spPr>
          <a:xfrm>
            <a:off x="7436102" y="4777145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E404977-C9C8-4800-B8D6-DF429F37F2BE}"/>
              </a:ext>
            </a:extLst>
          </p:cNvPr>
          <p:cNvSpPr/>
          <p:nvPr/>
        </p:nvSpPr>
        <p:spPr>
          <a:xfrm>
            <a:off x="3968985" y="4060619"/>
            <a:ext cx="286712" cy="721344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2E44797-789C-493F-99D4-32DEE1DC8B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497093" y="4662817"/>
            <a:ext cx="294261" cy="2451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545547F-A974-4694-8959-5BFA74B551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9226271" y="4668387"/>
            <a:ext cx="294261" cy="2451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959233D-7383-497C-BAAB-A7E52ABD5E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8893808" y="4670569"/>
            <a:ext cx="294261" cy="2451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CADA68-C26B-47A1-B1DE-F9E0C54AC5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9561367" y="4670569"/>
            <a:ext cx="294261" cy="245106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1DFC90ED-1732-48FA-84EC-F81B80EA2085}"/>
              </a:ext>
            </a:extLst>
          </p:cNvPr>
          <p:cNvSpPr/>
          <p:nvPr/>
        </p:nvSpPr>
        <p:spPr>
          <a:xfrm>
            <a:off x="2433300" y="469540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37F644F-C7F3-4DFB-A144-187178221BFB}"/>
              </a:ext>
            </a:extLst>
          </p:cNvPr>
          <p:cNvSpPr/>
          <p:nvPr/>
        </p:nvSpPr>
        <p:spPr>
          <a:xfrm>
            <a:off x="4019657" y="470222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0DC9E0-363D-4E49-8AE2-DB7A4C36F2D8}"/>
              </a:ext>
            </a:extLst>
          </p:cNvPr>
          <p:cNvSpPr/>
          <p:nvPr/>
        </p:nvSpPr>
        <p:spPr>
          <a:xfrm>
            <a:off x="8805258" y="4687705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B15A33-B4B2-4344-A50E-28449778B524}"/>
              </a:ext>
            </a:extLst>
          </p:cNvPr>
          <p:cNvSpPr/>
          <p:nvPr/>
        </p:nvSpPr>
        <p:spPr>
          <a:xfrm>
            <a:off x="9695027" y="470222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B99BEE9-92A7-44AC-9B24-A54932672793}"/>
              </a:ext>
            </a:extLst>
          </p:cNvPr>
          <p:cNvSpPr/>
          <p:nvPr/>
        </p:nvSpPr>
        <p:spPr>
          <a:xfrm>
            <a:off x="8453940" y="469540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CCD94D-517B-4BC6-931E-57941D24EB13}"/>
              </a:ext>
            </a:extLst>
          </p:cNvPr>
          <p:cNvSpPr/>
          <p:nvPr/>
        </p:nvSpPr>
        <p:spPr>
          <a:xfrm>
            <a:off x="2081982" y="470311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4F2AF8C-3100-4F0D-B185-98F1F709C40F}"/>
              </a:ext>
            </a:extLst>
          </p:cNvPr>
          <p:cNvSpPr/>
          <p:nvPr/>
        </p:nvSpPr>
        <p:spPr>
          <a:xfrm>
            <a:off x="6879077" y="2364720"/>
            <a:ext cx="4940030" cy="281129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30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80E2AE-A059-4D24-89D9-13C966BA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Intuition behind GANs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1AB9BD-C4D6-442A-8768-D1A6AE07670B}"/>
              </a:ext>
            </a:extLst>
          </p:cNvPr>
          <p:cNvSpPr/>
          <p:nvPr/>
        </p:nvSpPr>
        <p:spPr>
          <a:xfrm>
            <a:off x="2026922" y="4370342"/>
            <a:ext cx="286712" cy="415027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B42B91-A38A-44B2-AD81-0070DFDC1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Generator </a:t>
            </a:r>
            <a:r>
              <a:rPr lang="en-US" sz="2400" dirty="0"/>
              <a:t>tries to improve its imitation of the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A1D01-5D04-45F7-A593-D04B456AA2E7}"/>
              </a:ext>
            </a:extLst>
          </p:cNvPr>
          <p:cNvSpPr txBox="1"/>
          <p:nvPr/>
        </p:nvSpPr>
        <p:spPr>
          <a:xfrm>
            <a:off x="8035858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7FF5B-7C4B-48D3-B16C-A1695AB6D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2" b="96567" l="1464" r="13616">
                        <a14:foregroundMark x1="12006" y1="81974" x2="13616" y2="85408"/>
                      </a14:backgroundRemoval>
                    </a14:imgEffect>
                  </a14:imgLayer>
                </a14:imgProps>
              </a:ext>
            </a:extLst>
          </a:blip>
          <a:srcRect t="69939" r="85270"/>
          <a:stretch/>
        </p:blipFill>
        <p:spPr>
          <a:xfrm>
            <a:off x="6382712" y="5622587"/>
            <a:ext cx="796301" cy="554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B6C020-E12A-43D8-AD0E-2A15BD294268}"/>
              </a:ext>
            </a:extLst>
          </p:cNvPr>
          <p:cNvSpPr txBox="1"/>
          <p:nvPr/>
        </p:nvSpPr>
        <p:spPr>
          <a:xfrm>
            <a:off x="7154694" y="5715109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Fake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24785-DC2F-4063-8213-77298AE4840F}"/>
              </a:ext>
            </a:extLst>
          </p:cNvPr>
          <p:cNvSpPr txBox="1"/>
          <p:nvPr/>
        </p:nvSpPr>
        <p:spPr>
          <a:xfrm>
            <a:off x="1982011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Discriminator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9938FC-1454-436D-921D-47FF0C666E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891063" y="5715109"/>
            <a:ext cx="554477" cy="461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10C3EB-B660-4D8E-98FE-FB7435AA274C}"/>
              </a:ext>
            </a:extLst>
          </p:cNvPr>
          <p:cNvSpPr txBox="1"/>
          <p:nvPr/>
        </p:nvSpPr>
        <p:spPr>
          <a:xfrm>
            <a:off x="4343020" y="5719116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data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4E5B0D-4BAD-43F0-91DD-E17F55EC0DD8}"/>
              </a:ext>
            </a:extLst>
          </p:cNvPr>
          <p:cNvCxnSpPr/>
          <p:nvPr/>
        </p:nvCxnSpPr>
        <p:spPr>
          <a:xfrm>
            <a:off x="1243114" y="3429000"/>
            <a:ext cx="407913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023CAA-F3C1-478A-BFBD-A61F356D6BFE}"/>
                  </a:ext>
                </a:extLst>
              </p:cNvPr>
              <p:cNvSpPr txBox="1"/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(real) = 1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023CAA-F3C1-478A-BFBD-A61F356D6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blipFill>
                <a:blip r:embed="rId6"/>
                <a:stretch>
                  <a:fillRect l="-8696" t="-28889" r="-1366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440319D-4107-4BC8-A3A3-BC2F06D78399}"/>
              </a:ext>
            </a:extLst>
          </p:cNvPr>
          <p:cNvSpPr/>
          <p:nvPr/>
        </p:nvSpPr>
        <p:spPr>
          <a:xfrm>
            <a:off x="2822915" y="3460155"/>
            <a:ext cx="286712" cy="1328746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B4EF37-915C-4268-A5EC-4F40B6D579F7}"/>
              </a:ext>
            </a:extLst>
          </p:cNvPr>
          <p:cNvSpPr/>
          <p:nvPr/>
        </p:nvSpPr>
        <p:spPr>
          <a:xfrm>
            <a:off x="2384934" y="4280280"/>
            <a:ext cx="286712" cy="496864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13FFBEA-601E-4EC3-AD1F-60522230FA7B}"/>
              </a:ext>
            </a:extLst>
          </p:cNvPr>
          <p:cNvSpPr/>
          <p:nvPr/>
        </p:nvSpPr>
        <p:spPr>
          <a:xfrm>
            <a:off x="3160469" y="3443721"/>
            <a:ext cx="286712" cy="1321932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F26C50-B09C-47CA-9983-C14C98D2262E}"/>
              </a:ext>
            </a:extLst>
          </p:cNvPr>
          <p:cNvSpPr/>
          <p:nvPr/>
        </p:nvSpPr>
        <p:spPr>
          <a:xfrm>
            <a:off x="3494460" y="3460155"/>
            <a:ext cx="286712" cy="1325215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56F948-624B-4B65-BA8F-0FA97F756569}"/>
              </a:ext>
            </a:extLst>
          </p:cNvPr>
          <p:cNvCxnSpPr>
            <a:cxnSpLocks/>
          </p:cNvCxnSpPr>
          <p:nvPr/>
        </p:nvCxnSpPr>
        <p:spPr>
          <a:xfrm>
            <a:off x="1387381" y="4778556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614662E-069D-46C0-A155-B8AEFF653F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161997" y="4660635"/>
            <a:ext cx="294261" cy="2451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6C9E75F-7465-45AE-B5FD-7EEF0814DC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2829534" y="4662817"/>
            <a:ext cx="294261" cy="24510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4C2A12-4239-4A9A-95BD-0E7236FE3595}"/>
              </a:ext>
            </a:extLst>
          </p:cNvPr>
          <p:cNvCxnSpPr>
            <a:cxnSpLocks/>
          </p:cNvCxnSpPr>
          <p:nvPr/>
        </p:nvCxnSpPr>
        <p:spPr>
          <a:xfrm>
            <a:off x="7436102" y="4777145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FF3E63E-AFDE-4CA2-9FED-01D984290798}"/>
              </a:ext>
            </a:extLst>
          </p:cNvPr>
          <p:cNvSpPr/>
          <p:nvPr/>
        </p:nvSpPr>
        <p:spPr>
          <a:xfrm>
            <a:off x="3968985" y="4060619"/>
            <a:ext cx="286712" cy="721344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8C84E8C-38EF-4D42-B129-C9C8A2635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497093" y="4662817"/>
            <a:ext cx="294261" cy="2451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DC62D6-A805-4E86-8B67-652FCA7DF4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9226271" y="4668387"/>
            <a:ext cx="294261" cy="2451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E005A6D-0EEE-4547-B809-B855D8B79C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8893808" y="4670569"/>
            <a:ext cx="294261" cy="2451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B79B1B7-1919-42BA-BCC2-09216ED07C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9561367" y="4670569"/>
            <a:ext cx="294261" cy="245106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FB59B117-9A1D-4F2A-87B9-17643272582E}"/>
              </a:ext>
            </a:extLst>
          </p:cNvPr>
          <p:cNvSpPr/>
          <p:nvPr/>
        </p:nvSpPr>
        <p:spPr>
          <a:xfrm>
            <a:off x="2433300" y="469540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3B284D-75C8-42BB-81DF-FFAD2A7B55B8}"/>
              </a:ext>
            </a:extLst>
          </p:cNvPr>
          <p:cNvSpPr/>
          <p:nvPr/>
        </p:nvSpPr>
        <p:spPr>
          <a:xfrm>
            <a:off x="4019657" y="470222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F3659A2-0003-4867-973C-439B2756DA7B}"/>
              </a:ext>
            </a:extLst>
          </p:cNvPr>
          <p:cNvSpPr/>
          <p:nvPr/>
        </p:nvSpPr>
        <p:spPr>
          <a:xfrm>
            <a:off x="9008336" y="467710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A1727B-A925-4B81-B91E-0347FA44FCF7}"/>
              </a:ext>
            </a:extLst>
          </p:cNvPr>
          <p:cNvSpPr/>
          <p:nvPr/>
        </p:nvSpPr>
        <p:spPr>
          <a:xfrm>
            <a:off x="9581600" y="470222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7C766F0-091C-4442-AACD-BE701B65CB99}"/>
              </a:ext>
            </a:extLst>
          </p:cNvPr>
          <p:cNvSpPr/>
          <p:nvPr/>
        </p:nvSpPr>
        <p:spPr>
          <a:xfrm>
            <a:off x="8657018" y="4684807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3240AF3-A5E4-47B9-9475-7FE5E3ACC23C}"/>
              </a:ext>
            </a:extLst>
          </p:cNvPr>
          <p:cNvSpPr/>
          <p:nvPr/>
        </p:nvSpPr>
        <p:spPr>
          <a:xfrm>
            <a:off x="2081982" y="470311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195AC8C-179B-4400-8DA9-8E4BA0A06DDB}"/>
              </a:ext>
            </a:extLst>
          </p:cNvPr>
          <p:cNvSpPr/>
          <p:nvPr/>
        </p:nvSpPr>
        <p:spPr>
          <a:xfrm>
            <a:off x="6879077" y="2364720"/>
            <a:ext cx="4940030" cy="281129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224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80E2AE-A059-4D24-89D9-13C966BA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Intuition behind GANs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571EA1-326B-4872-B662-E62AAE292550}"/>
              </a:ext>
            </a:extLst>
          </p:cNvPr>
          <p:cNvSpPr/>
          <p:nvPr/>
        </p:nvSpPr>
        <p:spPr>
          <a:xfrm>
            <a:off x="2026922" y="4370342"/>
            <a:ext cx="286712" cy="415027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E1BC78-DD89-4150-9CEB-45542BE56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77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Discriminator </a:t>
            </a:r>
            <a:r>
              <a:rPr lang="en-US" sz="2400" dirty="0"/>
              <a:t>tries to identify real data from fakes created by the generator.</a:t>
            </a:r>
          </a:p>
          <a:p>
            <a:pPr marL="0" indent="0" algn="ctr">
              <a:buNone/>
            </a:pPr>
            <a:r>
              <a:rPr lang="en-US" sz="2400" b="1" dirty="0"/>
              <a:t>Generator </a:t>
            </a:r>
            <a:r>
              <a:rPr lang="en-US" sz="2400" dirty="0"/>
              <a:t>tries to create imitations of data to trick the discriminator.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C2C14-633C-4638-80F7-3D9767DCE817}"/>
              </a:ext>
            </a:extLst>
          </p:cNvPr>
          <p:cNvSpPr txBox="1"/>
          <p:nvPr/>
        </p:nvSpPr>
        <p:spPr>
          <a:xfrm>
            <a:off x="8035858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D2F3B8-A986-44A3-9F58-810A770B9E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2" b="96567" l="1464" r="13616">
                        <a14:foregroundMark x1="12006" y1="81974" x2="13616" y2="85408"/>
                      </a14:backgroundRemoval>
                    </a14:imgEffect>
                  </a14:imgLayer>
                </a14:imgProps>
              </a:ext>
            </a:extLst>
          </a:blip>
          <a:srcRect t="69939" r="85270"/>
          <a:stretch/>
        </p:blipFill>
        <p:spPr>
          <a:xfrm>
            <a:off x="6382712" y="5622587"/>
            <a:ext cx="796301" cy="5543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CCD750-4812-458F-AF31-47D274224F33}"/>
              </a:ext>
            </a:extLst>
          </p:cNvPr>
          <p:cNvSpPr txBox="1"/>
          <p:nvPr/>
        </p:nvSpPr>
        <p:spPr>
          <a:xfrm>
            <a:off x="7154694" y="5715109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Fake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A15E8C-11DE-412E-A831-1B0E817E9680}"/>
              </a:ext>
            </a:extLst>
          </p:cNvPr>
          <p:cNvSpPr txBox="1"/>
          <p:nvPr/>
        </p:nvSpPr>
        <p:spPr>
          <a:xfrm>
            <a:off x="1982011" y="2564588"/>
            <a:ext cx="26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Discriminator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C9E4F-4833-4567-AB41-44DE617348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891063" y="5715109"/>
            <a:ext cx="554477" cy="4618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BB6334-8F31-4077-AEAF-B40A78323704}"/>
              </a:ext>
            </a:extLst>
          </p:cNvPr>
          <p:cNvSpPr txBox="1"/>
          <p:nvPr/>
        </p:nvSpPr>
        <p:spPr>
          <a:xfrm>
            <a:off x="4343020" y="5719116"/>
            <a:ext cx="123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data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9D2A18-FCD5-425A-949E-77819DB4738C}"/>
              </a:ext>
            </a:extLst>
          </p:cNvPr>
          <p:cNvCxnSpPr/>
          <p:nvPr/>
        </p:nvCxnSpPr>
        <p:spPr>
          <a:xfrm>
            <a:off x="1243114" y="3429000"/>
            <a:ext cx="407913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77B07C-D448-470F-BF19-E60353A2CF7D}"/>
                  </a:ext>
                </a:extLst>
              </p:cNvPr>
              <p:cNvSpPr txBox="1"/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(real) = 1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77B07C-D448-470F-BF19-E60353A2C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21" y="3075566"/>
                <a:ext cx="983667" cy="276999"/>
              </a:xfrm>
              <a:prstGeom prst="rect">
                <a:avLst/>
              </a:prstGeom>
              <a:blipFill>
                <a:blip r:embed="rId6"/>
                <a:stretch>
                  <a:fillRect l="-8696" t="-28889" r="-1366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A1ED16-F236-48A7-8EC0-F2343C65C337}"/>
              </a:ext>
            </a:extLst>
          </p:cNvPr>
          <p:cNvSpPr/>
          <p:nvPr/>
        </p:nvSpPr>
        <p:spPr>
          <a:xfrm>
            <a:off x="2822915" y="3460155"/>
            <a:ext cx="286712" cy="1328746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D5F9EA-BE16-4987-814D-1130CC39D802}"/>
              </a:ext>
            </a:extLst>
          </p:cNvPr>
          <p:cNvSpPr/>
          <p:nvPr/>
        </p:nvSpPr>
        <p:spPr>
          <a:xfrm>
            <a:off x="2384934" y="4280280"/>
            <a:ext cx="286712" cy="496864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C1C50A2-6C04-492E-ABF1-513C9E673E59}"/>
              </a:ext>
            </a:extLst>
          </p:cNvPr>
          <p:cNvSpPr/>
          <p:nvPr/>
        </p:nvSpPr>
        <p:spPr>
          <a:xfrm>
            <a:off x="3160469" y="3443721"/>
            <a:ext cx="286712" cy="1321932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8A31158-DC6C-4A79-B183-E521B6FA6539}"/>
              </a:ext>
            </a:extLst>
          </p:cNvPr>
          <p:cNvSpPr/>
          <p:nvPr/>
        </p:nvSpPr>
        <p:spPr>
          <a:xfrm>
            <a:off x="3494460" y="3460155"/>
            <a:ext cx="286712" cy="1325215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8B3E0E-3CE2-4FE1-B187-4EE63FF71A47}"/>
              </a:ext>
            </a:extLst>
          </p:cNvPr>
          <p:cNvCxnSpPr>
            <a:cxnSpLocks/>
          </p:cNvCxnSpPr>
          <p:nvPr/>
        </p:nvCxnSpPr>
        <p:spPr>
          <a:xfrm>
            <a:off x="1387381" y="4778556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3EDB332-8AEC-46C2-BC21-3519D2D138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161997" y="4660635"/>
            <a:ext cx="294261" cy="2451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F97291-8BBE-4A8A-8DB0-23947CFD62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2829534" y="4662817"/>
            <a:ext cx="294261" cy="24510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753D38-30F4-4EA9-B55F-62D20F131B22}"/>
              </a:ext>
            </a:extLst>
          </p:cNvPr>
          <p:cNvCxnSpPr>
            <a:cxnSpLocks/>
          </p:cNvCxnSpPr>
          <p:nvPr/>
        </p:nvCxnSpPr>
        <p:spPr>
          <a:xfrm>
            <a:off x="7436102" y="4777145"/>
            <a:ext cx="3934865" cy="68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1604796-99EE-4A01-8D85-0BDB1CA11BE3}"/>
              </a:ext>
            </a:extLst>
          </p:cNvPr>
          <p:cNvSpPr/>
          <p:nvPr/>
        </p:nvSpPr>
        <p:spPr>
          <a:xfrm>
            <a:off x="3968985" y="4060619"/>
            <a:ext cx="286712" cy="721344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AEAD660-BC41-4134-9365-BC1AF71221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3497093" y="4662817"/>
            <a:ext cx="294261" cy="2451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7C8918-B842-40DE-9071-858AF53FFF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9226271" y="4668387"/>
            <a:ext cx="294261" cy="2451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F0543A-9737-4997-9F18-4C522259F8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8893808" y="4670569"/>
            <a:ext cx="294261" cy="2451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3238130-FECD-44DD-A585-4ED416B58B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89362" l="7547" r="89623">
                        <a14:foregroundMark x1="19811" y1="42553" x2="18868" y2="55319"/>
                        <a14:foregroundMark x1="9434" y1="48936" x2="7547" y2="57447"/>
                        <a14:backgroundMark x1="37736" y1="52128" x2="85849" y2="74468"/>
                      </a14:backgroundRemoval>
                    </a14:imgEffect>
                  </a14:imgLayer>
                </a14:imgProps>
              </a:ext>
            </a:extLst>
          </a:blip>
          <a:srcRect l="2083" t="25832" r="65741" b="13723"/>
          <a:stretch/>
        </p:blipFill>
        <p:spPr>
          <a:xfrm>
            <a:off x="9561367" y="4670569"/>
            <a:ext cx="294261" cy="245106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A4B14DF4-8927-4B71-A01C-4A164812280B}"/>
              </a:ext>
            </a:extLst>
          </p:cNvPr>
          <p:cNvSpPr/>
          <p:nvPr/>
        </p:nvSpPr>
        <p:spPr>
          <a:xfrm>
            <a:off x="2433300" y="4695409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967054-2F9D-4BC4-B456-3C36F56C1A8D}"/>
              </a:ext>
            </a:extLst>
          </p:cNvPr>
          <p:cNvSpPr/>
          <p:nvPr/>
        </p:nvSpPr>
        <p:spPr>
          <a:xfrm>
            <a:off x="4019657" y="470222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4FED7D-619E-4E9F-84C1-C900C986DD67}"/>
              </a:ext>
            </a:extLst>
          </p:cNvPr>
          <p:cNvSpPr/>
          <p:nvPr/>
        </p:nvSpPr>
        <p:spPr>
          <a:xfrm>
            <a:off x="9008336" y="467710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C415DBD-43EC-4C59-A2EA-DAA36F42188B}"/>
              </a:ext>
            </a:extLst>
          </p:cNvPr>
          <p:cNvSpPr/>
          <p:nvPr/>
        </p:nvSpPr>
        <p:spPr>
          <a:xfrm>
            <a:off x="9581600" y="470222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8ACF510-6C87-4A4A-A25A-DD444D9A1138}"/>
              </a:ext>
            </a:extLst>
          </p:cNvPr>
          <p:cNvSpPr/>
          <p:nvPr/>
        </p:nvSpPr>
        <p:spPr>
          <a:xfrm>
            <a:off x="8657018" y="4684807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4C16B16-92C3-4239-B0B4-1CB534EEB2D1}"/>
              </a:ext>
            </a:extLst>
          </p:cNvPr>
          <p:cNvSpPr/>
          <p:nvPr/>
        </p:nvSpPr>
        <p:spPr>
          <a:xfrm>
            <a:off x="2081982" y="4703113"/>
            <a:ext cx="177100" cy="177100"/>
          </a:xfrm>
          <a:prstGeom prst="ellipse">
            <a:avLst/>
          </a:prstGeom>
          <a:solidFill>
            <a:srgbClr val="FF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635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3E5B0-DEBB-4688-A5C2-0FAD9D50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Generating new data with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04630-422E-41FA-A446-FF1347FFA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After training, use generator network to create </a:t>
            </a:r>
            <a:r>
              <a:rPr lang="en-US" sz="2000" b="1" dirty="0"/>
              <a:t>new data</a:t>
            </a:r>
            <a:r>
              <a:rPr lang="en-US" sz="2000" dirty="0"/>
              <a:t> that’s never been seen before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65B6D-FDEB-463C-84A3-1B22634581C4}"/>
              </a:ext>
            </a:extLst>
          </p:cNvPr>
          <p:cNvSpPr txBox="1"/>
          <p:nvPr/>
        </p:nvSpPr>
        <p:spPr>
          <a:xfrm>
            <a:off x="1925341" y="5341880"/>
            <a:ext cx="139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C309833-8D29-4CC7-8372-72200A293519}"/>
                  </a:ext>
                </a:extLst>
              </p:cNvPr>
              <p:cNvSpPr/>
              <p:nvPr/>
            </p:nvSpPr>
            <p:spPr>
              <a:xfrm>
                <a:off x="3067125" y="5203380"/>
                <a:ext cx="498541" cy="646331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n-US" sz="24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C309833-8D29-4CC7-8372-72200A293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25" y="5203380"/>
                <a:ext cx="498541" cy="64633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rapezoid 5">
            <a:extLst>
              <a:ext uri="{FF2B5EF4-FFF2-40B4-BE49-F238E27FC236}">
                <a16:creationId xmlns:a16="http://schemas.microsoft.com/office/drawing/2014/main" id="{7AA45099-C9E3-456E-A346-84B3C10AD2E7}"/>
              </a:ext>
            </a:extLst>
          </p:cNvPr>
          <p:cNvSpPr/>
          <p:nvPr/>
        </p:nvSpPr>
        <p:spPr>
          <a:xfrm rot="16200000">
            <a:off x="3896281" y="4837702"/>
            <a:ext cx="1349963" cy="1377684"/>
          </a:xfrm>
          <a:prstGeom prst="trapezoid">
            <a:avLst>
              <a:gd name="adj" fmla="val 35427"/>
            </a:avLst>
          </a:prstGeom>
          <a:solidFill>
            <a:srgbClr val="AE7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DB1FD54-64E0-4757-B1FB-4B800BE9CE1C}"/>
                  </a:ext>
                </a:extLst>
              </p:cNvPr>
              <p:cNvSpPr/>
              <p:nvPr/>
            </p:nvSpPr>
            <p:spPr>
              <a:xfrm rot="16200000">
                <a:off x="5099545" y="5218501"/>
                <a:ext cx="1570713" cy="616084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𝑓𝑎𝑘𝑒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DB1FD54-64E0-4757-B1FB-4B800BE9CE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99545" y="5218501"/>
                <a:ext cx="1570713" cy="61608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F72309-1959-461A-83E0-B2991421E34B}"/>
                  </a:ext>
                </a:extLst>
              </p:cNvPr>
              <p:cNvSpPr txBox="1"/>
              <p:nvPr/>
            </p:nvSpPr>
            <p:spPr>
              <a:xfrm>
                <a:off x="4148108" y="5203380"/>
                <a:ext cx="8463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en-US" sz="36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F72309-1959-461A-83E0-B2991421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108" y="5203380"/>
                <a:ext cx="84630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25DAB33-E3EE-4C63-A399-D474C9C4D2EA}"/>
                  </a:ext>
                </a:extLst>
              </p:cNvPr>
              <p:cNvSpPr/>
              <p:nvPr/>
            </p:nvSpPr>
            <p:spPr>
              <a:xfrm rot="16200000">
                <a:off x="5099546" y="3367003"/>
                <a:ext cx="1570713" cy="616084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25DAB33-E3EE-4C63-A399-D474C9C4D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99546" y="3367003"/>
                <a:ext cx="1570713" cy="61608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B044C43E-E82F-40B9-8D43-33DB4BD8671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192945" y="3675045"/>
            <a:ext cx="1373015" cy="785357"/>
          </a:xfrm>
          <a:prstGeom prst="curvedConnector3">
            <a:avLst/>
          </a:prstGeom>
          <a:ln w="22225"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3DF1D80A-8232-4BA5-A421-493FF1BC7B83}"/>
              </a:ext>
            </a:extLst>
          </p:cNvPr>
          <p:cNvCxnSpPr>
            <a:cxnSpLocks/>
            <a:stCxn id="7" idx="2"/>
          </p:cNvCxnSpPr>
          <p:nvPr/>
        </p:nvCxnSpPr>
        <p:spPr>
          <a:xfrm flipV="1">
            <a:off x="6192944" y="4851562"/>
            <a:ext cx="1373016" cy="674981"/>
          </a:xfrm>
          <a:prstGeom prst="curvedConnector3">
            <a:avLst/>
          </a:prstGeom>
          <a:ln w="22225"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rapezoid 11">
            <a:extLst>
              <a:ext uri="{FF2B5EF4-FFF2-40B4-BE49-F238E27FC236}">
                <a16:creationId xmlns:a16="http://schemas.microsoft.com/office/drawing/2014/main" id="{65D3263C-0AE3-4B4F-B638-707E2BF7B1B6}"/>
              </a:ext>
            </a:extLst>
          </p:cNvPr>
          <p:cNvSpPr/>
          <p:nvPr/>
        </p:nvSpPr>
        <p:spPr>
          <a:xfrm rot="5400000">
            <a:off x="7579822" y="3962061"/>
            <a:ext cx="1349963" cy="1377684"/>
          </a:xfrm>
          <a:prstGeom prst="trapezoid">
            <a:avLst>
              <a:gd name="adj" fmla="val 35427"/>
            </a:avLst>
          </a:prstGeom>
          <a:solidFill>
            <a:srgbClr val="A8D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23BBD6-1B6C-4E1C-905E-61A67C9A4027}"/>
                  </a:ext>
                </a:extLst>
              </p:cNvPr>
              <p:cNvSpPr txBox="1"/>
              <p:nvPr/>
            </p:nvSpPr>
            <p:spPr>
              <a:xfrm>
                <a:off x="7726267" y="4327737"/>
                <a:ext cx="8463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sz="36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23BBD6-1B6C-4E1C-905E-61A67C9A4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267" y="4327737"/>
                <a:ext cx="84630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1FD2515-7CE2-4619-9EE2-B35EB9FAC0EE}"/>
                  </a:ext>
                </a:extLst>
              </p:cNvPr>
              <p:cNvSpPr/>
              <p:nvPr/>
            </p:nvSpPr>
            <p:spPr>
              <a:xfrm>
                <a:off x="9099283" y="4367746"/>
                <a:ext cx="543127" cy="543127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1FD2515-7CE2-4619-9EE2-B35EB9FAC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3" y="4367746"/>
                <a:ext cx="543127" cy="543127"/>
              </a:xfrm>
              <a:prstGeom prst="ellipse">
                <a:avLst/>
              </a:prstGeom>
              <a:blipFill>
                <a:blip r:embed="rId7"/>
                <a:stretch>
                  <a:fillRect b="-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1728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3E5B0-DEBB-4688-A5C2-0FAD9D50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Generating new data with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04630-422E-41FA-A446-FF1347FFA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After training, use generator network to create </a:t>
            </a:r>
            <a:r>
              <a:rPr lang="en-US" sz="2000" b="1" dirty="0"/>
              <a:t>new data</a:t>
            </a:r>
            <a:r>
              <a:rPr lang="en-US" sz="2000" dirty="0"/>
              <a:t> that’s never been seen before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65B6D-FDEB-463C-84A3-1B22634581C4}"/>
              </a:ext>
            </a:extLst>
          </p:cNvPr>
          <p:cNvSpPr txBox="1"/>
          <p:nvPr/>
        </p:nvSpPr>
        <p:spPr>
          <a:xfrm>
            <a:off x="1925341" y="5341880"/>
            <a:ext cx="139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C309833-8D29-4CC7-8372-72200A293519}"/>
                  </a:ext>
                </a:extLst>
              </p:cNvPr>
              <p:cNvSpPr/>
              <p:nvPr/>
            </p:nvSpPr>
            <p:spPr>
              <a:xfrm>
                <a:off x="3067125" y="5203380"/>
                <a:ext cx="498541" cy="646331"/>
              </a:xfrm>
              <a:prstGeom prst="roundRect">
                <a:avLst/>
              </a:prstGeom>
              <a:solidFill>
                <a:srgbClr val="FFB3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n-US" sz="24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C309833-8D29-4CC7-8372-72200A293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25" y="5203380"/>
                <a:ext cx="498541" cy="64633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rapezoid 5">
            <a:extLst>
              <a:ext uri="{FF2B5EF4-FFF2-40B4-BE49-F238E27FC236}">
                <a16:creationId xmlns:a16="http://schemas.microsoft.com/office/drawing/2014/main" id="{7AA45099-C9E3-456E-A346-84B3C10AD2E7}"/>
              </a:ext>
            </a:extLst>
          </p:cNvPr>
          <p:cNvSpPr/>
          <p:nvPr/>
        </p:nvSpPr>
        <p:spPr>
          <a:xfrm rot="16200000">
            <a:off x="3896281" y="4837702"/>
            <a:ext cx="1349963" cy="1377684"/>
          </a:xfrm>
          <a:prstGeom prst="trapezoid">
            <a:avLst>
              <a:gd name="adj" fmla="val 35427"/>
            </a:avLst>
          </a:prstGeom>
          <a:solidFill>
            <a:srgbClr val="AE7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DB1FD54-64E0-4757-B1FB-4B800BE9CE1C}"/>
                  </a:ext>
                </a:extLst>
              </p:cNvPr>
              <p:cNvSpPr/>
              <p:nvPr/>
            </p:nvSpPr>
            <p:spPr>
              <a:xfrm rot="16200000">
                <a:off x="5099545" y="5218501"/>
                <a:ext cx="1570713" cy="616084"/>
              </a:xfrm>
              <a:prstGeom prst="roundRect">
                <a:avLst/>
              </a:prstGeom>
              <a:solidFill>
                <a:srgbClr val="8C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𝑓𝑎𝑘𝑒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DB1FD54-64E0-4757-B1FB-4B800BE9CE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99545" y="5218501"/>
                <a:ext cx="1570713" cy="61608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F72309-1959-461A-83E0-B2991421E34B}"/>
                  </a:ext>
                </a:extLst>
              </p:cNvPr>
              <p:cNvSpPr txBox="1"/>
              <p:nvPr/>
            </p:nvSpPr>
            <p:spPr>
              <a:xfrm>
                <a:off x="4148108" y="5203380"/>
                <a:ext cx="8463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en-US" sz="36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F72309-1959-461A-83E0-B2991421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108" y="5203380"/>
                <a:ext cx="84630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25DAB33-E3EE-4C63-A399-D474C9C4D2EA}"/>
                  </a:ext>
                </a:extLst>
              </p:cNvPr>
              <p:cNvSpPr/>
              <p:nvPr/>
            </p:nvSpPr>
            <p:spPr>
              <a:xfrm rot="16200000">
                <a:off x="5099546" y="3367003"/>
                <a:ext cx="1570713" cy="616084"/>
              </a:xfrm>
              <a:prstGeom prst="roundRect">
                <a:avLst/>
              </a:prstGeom>
              <a:solidFill>
                <a:srgbClr val="BDD7EE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25DAB33-E3EE-4C63-A399-D474C9C4D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99546" y="3367003"/>
                <a:ext cx="1570713" cy="61608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B044C43E-E82F-40B9-8D43-33DB4BD8671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192945" y="3675045"/>
            <a:ext cx="1373015" cy="785357"/>
          </a:xfrm>
          <a:prstGeom prst="curvedConnector3">
            <a:avLst/>
          </a:prstGeom>
          <a:ln w="22225">
            <a:solidFill>
              <a:schemeClr val="dk1">
                <a:alpha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3DF1D80A-8232-4BA5-A421-493FF1BC7B83}"/>
              </a:ext>
            </a:extLst>
          </p:cNvPr>
          <p:cNvCxnSpPr>
            <a:cxnSpLocks/>
            <a:stCxn id="7" idx="2"/>
          </p:cNvCxnSpPr>
          <p:nvPr/>
        </p:nvCxnSpPr>
        <p:spPr>
          <a:xfrm flipV="1">
            <a:off x="6192944" y="4851562"/>
            <a:ext cx="1373016" cy="674981"/>
          </a:xfrm>
          <a:prstGeom prst="curvedConnector3">
            <a:avLst/>
          </a:prstGeom>
          <a:ln w="22225">
            <a:solidFill>
              <a:schemeClr val="dk1">
                <a:alpha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rapezoid 11">
            <a:extLst>
              <a:ext uri="{FF2B5EF4-FFF2-40B4-BE49-F238E27FC236}">
                <a16:creationId xmlns:a16="http://schemas.microsoft.com/office/drawing/2014/main" id="{65D3263C-0AE3-4B4F-B638-707E2BF7B1B6}"/>
              </a:ext>
            </a:extLst>
          </p:cNvPr>
          <p:cNvSpPr/>
          <p:nvPr/>
        </p:nvSpPr>
        <p:spPr>
          <a:xfrm rot="5400000">
            <a:off x="7579822" y="3962061"/>
            <a:ext cx="1349963" cy="1377684"/>
          </a:xfrm>
          <a:prstGeom prst="trapezoid">
            <a:avLst>
              <a:gd name="adj" fmla="val 35427"/>
            </a:avLst>
          </a:prstGeom>
          <a:solidFill>
            <a:srgbClr val="A8D18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23BBD6-1B6C-4E1C-905E-61A67C9A4027}"/>
                  </a:ext>
                </a:extLst>
              </p:cNvPr>
              <p:cNvSpPr txBox="1"/>
              <p:nvPr/>
            </p:nvSpPr>
            <p:spPr>
              <a:xfrm>
                <a:off x="7726267" y="4327737"/>
                <a:ext cx="8463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>
                              <a:alpha val="20000"/>
                            </a:schemeClr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sz="3600" b="1" i="1" dirty="0">
                  <a:solidFill>
                    <a:schemeClr val="tx1">
                      <a:alpha val="2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23BBD6-1B6C-4E1C-905E-61A67C9A4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267" y="4327737"/>
                <a:ext cx="84630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1FD2515-7CE2-4619-9EE2-B35EB9FAC0EE}"/>
                  </a:ext>
                </a:extLst>
              </p:cNvPr>
              <p:cNvSpPr/>
              <p:nvPr/>
            </p:nvSpPr>
            <p:spPr>
              <a:xfrm>
                <a:off x="9099283" y="4367746"/>
                <a:ext cx="543127" cy="543127"/>
              </a:xfrm>
              <a:prstGeom prst="ellipse">
                <a:avLst/>
              </a:prstGeom>
              <a:solidFill>
                <a:srgbClr val="FFD96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lt1">
                              <a:alpha val="2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>
                              <a:alpha val="20000"/>
                            </a:schemeClr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1FD2515-7CE2-4619-9EE2-B35EB9FAC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3" y="4367746"/>
                <a:ext cx="543127" cy="543127"/>
              </a:xfrm>
              <a:prstGeom prst="ellipse">
                <a:avLst/>
              </a:prstGeom>
              <a:blipFill>
                <a:blip r:embed="rId7"/>
                <a:stretch>
                  <a:fillRect b="-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04843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3DC9-0834-469F-A9A9-4C81BA510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GANs: Recent Advances</a:t>
            </a:r>
          </a:p>
        </p:txBody>
      </p:sp>
    </p:spTree>
    <p:extLst>
      <p:ext uri="{BB962C8B-B14F-4D97-AF65-F5344CB8AC3E}">
        <p14:creationId xmlns:p14="http://schemas.microsoft.com/office/powerpoint/2010/main" val="251762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57F205-AF76-4AD6-ACF9-4DB35FDCF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8" b="96483" l="136" r="98439">
                        <a14:foregroundMark x1="26952" y1="66667" x2="20638" y2="75076"/>
                        <a14:foregroundMark x1="20638" y1="75076" x2="14392" y2="77829"/>
                        <a14:foregroundMark x1="17787" y1="69572" x2="5092" y2="83180"/>
                        <a14:foregroundMark x1="815" y1="80581" x2="35777" y2="93119"/>
                        <a14:foregroundMark x1="37067" y1="78899" x2="4277" y2="93425"/>
                        <a14:foregroundMark x1="3598" y1="88838" x2="28581" y2="92813"/>
                        <a14:foregroundMark x1="48948" y1="83945" x2="28581" y2="94648"/>
                        <a14:foregroundMark x1="66938" y1="78440" x2="46368" y2="87920"/>
                        <a14:foregroundMark x1="46368" y1="87920" x2="46368" y2="87920"/>
                        <a14:foregroundMark x1="80177" y1="75994" x2="42430" y2="87920"/>
                        <a14:foregroundMark x1="42430" y1="87920" x2="43992" y2="88073"/>
                        <a14:foregroundMark x1="87984" y1="75229" x2="67278" y2="82110"/>
                        <a14:foregroundMark x1="67278" y1="82110" x2="66870" y2="80734"/>
                        <a14:foregroundMark x1="94365" y1="67737" x2="65784" y2="76147"/>
                        <a14:foregroundMark x1="65784" y1="76147" x2="69518" y2="76300"/>
                        <a14:foregroundMark x1="87033" y1="72936" x2="77868" y2="71560"/>
                        <a14:foregroundMark x1="77868" y1="71560" x2="77868" y2="71560"/>
                        <a14:foregroundMark x1="88527" y1="62844" x2="58588" y2="61774"/>
                        <a14:foregroundMark x1="58588" y1="61774" x2="59131" y2="61009"/>
                        <a14:foregroundMark x1="73999" y1="50765" x2="70413" y2="51482"/>
                        <a14:foregroundMark x1="58724" y1="40673" x2="42702" y2="40673"/>
                        <a14:foregroundMark x1="42702" y1="40673" x2="43177" y2="36391"/>
                        <a14:foregroundMark x1="42702" y1="25994" x2="35036" y2="25888"/>
                        <a14:foregroundMark x1="23364" y1="38909" x2="23306" y2="39385"/>
                        <a14:foregroundMark x1="39647" y1="66361" x2="53564" y2="66055"/>
                        <a14:foregroundMark x1="53564" y1="66055" x2="63272" y2="59786"/>
                        <a14:foregroundMark x1="63272" y1="59786" x2="63272" y2="59786"/>
                        <a14:foregroundMark x1="57977" y1="44495" x2="15343" y2="60703"/>
                        <a14:foregroundMark x1="15343" y1="60703" x2="15139" y2="61315"/>
                        <a14:foregroundMark x1="27952" y1="53392" x2="49423" y2="64220"/>
                        <a14:foregroundMark x1="49423" y1="64220" x2="51867" y2="64220"/>
                        <a14:foregroundMark x1="24582" y1="54439" x2="19552" y2="65138"/>
                        <a14:foregroundMark x1="27290" y1="48677" x2="26730" y2="49869"/>
                        <a14:foregroundMark x1="33408" y1="35665" x2="31371" y2="39997"/>
                        <a14:foregroundMark x1="35438" y1="31346" x2="33860" y2="34703"/>
                        <a14:foregroundMark x1="19552" y1="65138" x2="13985" y2="69419"/>
                        <a14:foregroundMark x1="13985" y1="69419" x2="15818" y2="57951"/>
                        <a14:foregroundMark x1="11331" y1="56321" x2="8622" y2="60703"/>
                        <a14:foregroundMark x1="8622" y1="60703" x2="10930" y2="57034"/>
                        <a14:foregroundMark x1="572" y1="52885" x2="204" y2="53976"/>
                        <a14:foregroundMark x1="16768" y1="2752" x2="16278" y2="3158"/>
                        <a14:foregroundMark x1="18262" y1="1988" x2="14531" y2="3158"/>
                        <a14:foregroundMark x1="34084" y1="31538" x2="38832" y2="33945"/>
                        <a14:foregroundMark x1="27505" y1="54063" x2="33062" y2="54434"/>
                        <a14:foregroundMark x1="26205" y1="53976" x2="27445" y2="54059"/>
                        <a14:foregroundMark x1="15414" y1="55741" x2="14732" y2="58410"/>
                        <a14:foregroundMark x1="20570" y1="62691" x2="54854" y2="65291"/>
                        <a14:foregroundMark x1="44443" y1="56563" x2="9776" y2="64220"/>
                        <a14:foregroundMark x1="9776" y1="64220" x2="9912" y2="62691"/>
                        <a14:foregroundMark x1="18861" y1="55252" x2="61236" y2="92508"/>
                        <a14:foregroundMark x1="61236" y1="92508" x2="63776" y2="93881"/>
                        <a14:foregroundMark x1="47095" y1="91743" x2="39443" y2="91743"/>
                        <a14:foregroundMark x1="64155" y1="91743" x2="58064" y2="91743"/>
                        <a14:foregroundMark x1="39443" y1="91743" x2="34963" y2="88073"/>
                        <a14:foregroundMark x1="43044" y1="11279" x2="53383" y2="12121"/>
                        <a14:foregroundMark x1="82111" y1="12125" x2="93143" y2="9174"/>
                        <a14:foregroundMark x1="69300" y1="4288" x2="63001" y2="3976"/>
                        <a14:foregroundMark x1="90767" y1="5352" x2="77454" y2="4692"/>
                        <a14:foregroundMark x1="80794" y1="9930" x2="82145" y2="10703"/>
                        <a14:foregroundMark x1="80784" y1="9896" x2="92057" y2="11162"/>
                        <a14:foregroundMark x1="93075" y1="12538" x2="93347" y2="43272"/>
                        <a14:foregroundMark x1="93347" y1="43272" x2="94480" y2="51063"/>
                        <a14:foregroundMark x1="92609" y1="59505" x2="91582" y2="66667"/>
                        <a14:foregroundMark x1="98439" y1="18807" x2="93817" y2="51074"/>
                        <a14:foregroundMark x1="91582" y1="66667" x2="91853" y2="66361"/>
                        <a14:foregroundMark x1="88449" y1="59468" x2="86286" y2="70795"/>
                        <a14:foregroundMark x1="94637" y1="27064" x2="90039" y2="51140"/>
                        <a14:foregroundMark x1="86286" y1="70795" x2="82960" y2="79664"/>
                        <a14:foregroundMark x1="76504" y1="59362" x2="73116" y2="65596"/>
                        <a14:foregroundMark x1="89070" y1="36239" x2="80885" y2="51300"/>
                        <a14:foregroundMark x1="70808" y1="77829" x2="75628" y2="87309"/>
                        <a14:foregroundMark x1="75628" y1="87309" x2="86554" y2="91757"/>
                        <a14:foregroundMark x1="91650" y1="86391" x2="63476" y2="89908"/>
                        <a14:foregroundMark x1="63476" y1="89908" x2="60285" y2="88073"/>
                        <a14:foregroundMark x1="79709" y1="93381" x2="81714" y2="93591"/>
                        <a14:foregroundMark x1="82256" y1="95530" x2="80192" y2="95675"/>
                        <a14:foregroundMark x1="38832" y1="31957" x2="39715" y2="57951"/>
                        <a14:foregroundMark x1="41616" y1="27370" x2="48948" y2="26453"/>
                        <a14:backgroundMark x1="48880" y1="95719" x2="54990" y2="96636"/>
                        <a14:backgroundMark x1="54990" y1="96636" x2="58384" y2="96483"/>
                        <a14:backgroundMark x1="57230" y1="95107" x2="48880" y2="95260"/>
                        <a14:backgroundMark x1="48473" y1="93731" x2="57502" y2="93731"/>
                        <a14:backgroundMark x1="56008" y1="92355" x2="49762" y2="92355"/>
                        <a14:backgroundMark x1="49762" y1="92355" x2="47251" y2="94190"/>
                        <a14:backgroundMark x1="47251" y1="94190" x2="55940" y2="96636"/>
                        <a14:backgroundMark x1="55940" y1="96636" x2="56348" y2="96177"/>
                        <a14:backgroundMark x1="64087" y1="92813" x2="79430" y2="94343"/>
                        <a14:backgroundMark x1="79566" y1="94648" x2="67346" y2="96483"/>
                        <a14:backgroundMark x1="64358" y1="94343" x2="79769" y2="97095"/>
                        <a14:backgroundMark x1="84521" y1="95566" x2="95859" y2="93884"/>
                        <a14:backgroundMark x1="96470" y1="93884" x2="89138" y2="96636"/>
                        <a14:backgroundMark x1="89138" y1="96636" x2="85811" y2="95719"/>
                        <a14:backgroundMark x1="85608" y1="93884" x2="94637" y2="95107"/>
                        <a14:backgroundMark x1="93143" y1="95107" x2="82010" y2="94648"/>
                        <a14:backgroundMark x1="45621" y1="56422" x2="57977" y2="56116"/>
                        <a14:backgroundMark x1="57977" y1="56116" x2="81874" y2="56116"/>
                        <a14:backgroundMark x1="81874" y1="56116" x2="94501" y2="55505"/>
                        <a14:backgroundMark x1="94501" y1="55505" x2="97149" y2="55657"/>
                        <a14:backgroundMark x1="97352" y1="55657" x2="45010" y2="54587"/>
                        <a14:backgroundMark x1="45010" y1="54587" x2="81942" y2="56575"/>
                        <a14:backgroundMark x1="81942" y1="56575" x2="95519" y2="54281"/>
                        <a14:backgroundMark x1="95519" y1="54281" x2="95927" y2="53976"/>
                        <a14:backgroundMark x1="97556" y1="53211" x2="44874" y2="54128"/>
                        <a14:backgroundMark x1="44467" y1="56881" x2="96334" y2="57339"/>
                        <a14:backgroundMark x1="80448" y1="8716" x2="56212" y2="9174"/>
                        <a14:backgroundMark x1="56212" y1="8716" x2="79362" y2="9327"/>
                        <a14:backgroundMark x1="73999" y1="12691" x2="50781" y2="14985"/>
                        <a14:backgroundMark x1="53225" y1="14832" x2="77733" y2="14832"/>
                        <a14:backgroundMark x1="77733" y1="14832" x2="84793" y2="13914"/>
                        <a14:backgroundMark x1="84793" y1="13914" x2="87712" y2="13914"/>
                        <a14:backgroundMark x1="87576" y1="14373" x2="56144" y2="14373"/>
                        <a14:backgroundMark x1="55533" y1="13150" x2="71147" y2="13609"/>
                        <a14:backgroundMark x1="71147" y1="13609" x2="76171" y2="13150"/>
                        <a14:backgroundMark x1="72777" y1="10092" x2="39851" y2="8716"/>
                        <a14:backgroundMark x1="33673" y1="7798" x2="5771" y2="14067"/>
                        <a14:backgroundMark x1="11813" y1="14373" x2="33673" y2="20336"/>
                        <a14:backgroundMark x1="33673" y1="20336" x2="41141" y2="17890"/>
                        <a14:backgroundMark x1="41141" y1="17890" x2="41141" y2="17890"/>
                        <a14:backgroundMark x1="43992" y1="13914" x2="20027" y2="32416"/>
                        <a14:backgroundMark x1="20027" y1="32416" x2="12899" y2="33180"/>
                        <a14:backgroundMark x1="28242" y1="16820" x2="35642" y2="16667"/>
                        <a14:backgroundMark x1="35642" y1="16667" x2="37339" y2="12080"/>
                        <a14:backgroundMark x1="33944" y1="9327" x2="6382" y2="17737"/>
                        <a14:backgroundMark x1="18805" y1="10703" x2="32926" y2="12080"/>
                        <a14:backgroundMark x1="32926" y1="12080" x2="47997" y2="7798"/>
                        <a14:backgroundMark x1="48744" y1="6881" x2="7468" y2="19725"/>
                        <a14:backgroundMark x1="7468" y1="19725" x2="5974" y2="19266"/>
                        <a14:backgroundMark x1="9165" y1="13914" x2="18194" y2="19266"/>
                        <a14:backgroundMark x1="18194" y1="19266" x2="19484" y2="16972"/>
                        <a14:backgroundMark x1="8350" y1="6116" x2="2444" y2="24618"/>
                        <a14:backgroundMark x1="2444" y1="24618" x2="1901" y2="31957"/>
                        <a14:backgroundMark x1="1969" y1="8716" x2="339" y2="27676"/>
                        <a14:backgroundMark x1="339" y1="27676" x2="1629" y2="41590"/>
                        <a14:backgroundMark x1="1629" y1="41590" x2="1901" y2="42355"/>
                        <a14:backgroundMark x1="2783" y1="11468" x2="339" y2="36850"/>
                        <a14:backgroundMark x1="339" y1="36850" x2="815" y2="47859"/>
                        <a14:backgroundMark x1="3666" y1="20795" x2="2037" y2="58869"/>
                        <a14:backgroundMark x1="2037" y1="58869" x2="4209" y2="48930"/>
                        <a14:backgroundMark x1="0" y1="49847" x2="6449" y2="54893"/>
                        <a14:backgroundMark x1="6449" y1="54893" x2="18262" y2="50612"/>
                        <a14:backgroundMark x1="5295" y1="55046" x2="27902" y2="51835"/>
                        <a14:backgroundMark x1="27902" y1="51835" x2="32994" y2="44190"/>
                        <a14:backgroundMark x1="32994" y1="44190" x2="35166" y2="13609"/>
                        <a14:backgroundMark x1="32179" y1="25688" x2="14528" y2="46483"/>
                        <a14:backgroundMark x1="25322" y1="25076" x2="11813" y2="38226"/>
                        <a14:backgroundMark x1="22132" y1="25688" x2="7739" y2="35933"/>
                        <a14:backgroundMark x1="7739" y1="35933" x2="9572" y2="32722"/>
                        <a14:backgroundMark x1="10523" y1="25535" x2="1765" y2="32875"/>
                        <a14:backgroundMark x1="1765" y1="32875" x2="2716" y2="31498"/>
                        <a14:backgroundMark x1="7264" y1="21713" x2="6314" y2="41131"/>
                        <a14:backgroundMark x1="6314" y1="41131" x2="8622" y2="39755"/>
                        <a14:backgroundMark x1="7196" y1="24618" x2="6314" y2="42355"/>
                        <a14:backgroundMark x1="6314" y1="42355" x2="8282" y2="42508"/>
                        <a14:backgroundMark x1="6449" y1="26453" x2="1086" y2="47706"/>
                        <a14:backgroundMark x1="1086" y1="47706" x2="1086" y2="47706"/>
                        <a14:backgroundMark x1="4549" y1="12080" x2="2987" y2="21101"/>
                        <a14:backgroundMark x1="6585" y1="5352" x2="18669" y2="5352"/>
                        <a14:backgroundMark x1="18669" y1="5352" x2="24033" y2="4740"/>
                        <a14:backgroundMark x1="18398" y1="4893" x2="5092" y2="9633"/>
                        <a14:backgroundMark x1="10048" y1="8257" x2="26341" y2="9174"/>
                        <a14:backgroundMark x1="23829" y1="9633" x2="8486" y2="10245"/>
                        <a14:backgroundMark x1="11066" y1="9174" x2="23422" y2="12538"/>
                        <a14:backgroundMark x1="21589" y1="16972" x2="3259" y2="23700"/>
                        <a14:backgroundMark x1="3259" y1="23700" x2="3259" y2="23700"/>
                        <a14:backgroundMark x1="6382" y1="22630" x2="16768" y2="22630"/>
                        <a14:backgroundMark x1="16768" y1="22630" x2="29328" y2="20336"/>
                        <a14:backgroundMark x1="29328" y1="20336" x2="29328" y2="20336"/>
                        <a14:backgroundMark x1="34080" y1="18960" x2="2716" y2="22324"/>
                        <a14:backgroundMark x1="3870" y1="18196" x2="10930" y2="21865"/>
                        <a14:backgroundMark x1="7264" y1="22630" x2="3870" y2="21865"/>
                        <a14:backgroundMark x1="5295" y1="18502" x2="5567" y2="33945"/>
                        <a14:backgroundMark x1="5295" y1="24771" x2="2308" y2="40673"/>
                        <a14:backgroundMark x1="2308" y1="40673" x2="3938" y2="67737"/>
                        <a14:backgroundMark x1="3938" y1="67737" x2="4005" y2="67584"/>
                        <a14:backgroundMark x1="7943" y1="33333" x2="2648" y2="45872"/>
                        <a14:backgroundMark x1="2648" y1="45872" x2="5771" y2="38532"/>
                        <a14:backgroundMark x1="9233" y1="35168" x2="3938" y2="42661"/>
                        <a14:backgroundMark x1="3938" y1="42661" x2="4277" y2="42049"/>
                        <a14:backgroundMark x1="9029" y1="35321" x2="611" y2="49847"/>
                        <a14:backgroundMark x1="611" y1="49847" x2="815" y2="52599"/>
                        <a14:backgroundMark x1="6993" y1="46330" x2="3598" y2="57951"/>
                        <a14:backgroundMark x1="3598" y1="57951" x2="4277" y2="57034"/>
                        <a14:backgroundMark x1="8486" y1="49847" x2="6857" y2="53976"/>
                        <a14:backgroundMark x1="6585" y1="50153" x2="24508" y2="50153"/>
                        <a14:backgroundMark x1="24508" y1="50153" x2="26612" y2="49847"/>
                        <a14:backgroundMark x1="24033" y1="50306" x2="7060" y2="51070"/>
                        <a14:backgroundMark x1="9844" y1="48471" x2="26612" y2="46483"/>
                        <a14:backgroundMark x1="26612" y1="46483" x2="32315" y2="46483"/>
                        <a14:backgroundMark x1="34487" y1="41590" x2="1969" y2="48930"/>
                        <a14:backgroundMark x1="8282" y1="42355" x2="15207" y2="41437"/>
                        <a14:backgroundMark x1="15207" y1="41437" x2="30007" y2="41896"/>
                        <a14:backgroundMark x1="29735" y1="41131" x2="3191" y2="43119"/>
                        <a14:backgroundMark x1="10726" y1="42355" x2="30075" y2="44801"/>
                        <a14:backgroundMark x1="30482" y1="43425" x2="16022" y2="44343"/>
                        <a14:backgroundMark x1="16022" y1="44343" x2="10183" y2="39297"/>
                        <a14:backgroundMark x1="10183" y1="39297" x2="9912" y2="36391"/>
                        <a14:backgroundMark x1="9912" y1="35780" x2="18669" y2="37156"/>
                        <a14:backgroundMark x1="18669" y1="37156" x2="22335" y2="36850"/>
                        <a14:backgroundMark x1="19009" y1="36239" x2="5703" y2="39602"/>
                        <a14:backgroundMark x1="7875" y1="32722" x2="21453" y2="27523"/>
                        <a14:backgroundMark x1="18194" y1="26911" x2="6585" y2="27676"/>
                        <a14:backgroundMark x1="6585" y1="27523" x2="22878" y2="29511"/>
                        <a14:backgroundMark x1="20774" y1="30428" x2="4005" y2="30887"/>
                        <a14:backgroundMark x1="19280" y1="25688" x2="34963" y2="26147"/>
                        <a14:backgroundMark x1="32383" y1="25994" x2="25187" y2="28746"/>
                        <a14:backgroundMark x1="25187" y1="28746" x2="28785" y2="24159"/>
                        <a14:backgroundMark x1="31297" y1="21407" x2="27766" y2="33333"/>
                        <a14:backgroundMark x1="27766" y1="33333" x2="30414" y2="32416"/>
                        <a14:backgroundMark x1="33605" y1="28135" x2="31976" y2="33333"/>
                        <a14:backgroundMark x1="32654" y1="27982" x2="30618" y2="28593"/>
                        <a14:backgroundMark x1="31500" y1="27064" x2="30821" y2="29358"/>
                        <a14:backgroundMark x1="56823" y1="15291" x2="54447" y2="13456"/>
                        <a14:backgroundMark x1="53225" y1="12691" x2="62661" y2="11927"/>
                        <a14:backgroundMark x1="64834" y1="6881" x2="77189" y2="56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8898" y="1725307"/>
            <a:ext cx="10548398" cy="4683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DF5EA2-7D8A-45C0-9D53-16CB8EB4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generative models? Outlier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E166F-C6C3-4B82-BE88-C23976E58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0705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Problem: </a:t>
            </a:r>
            <a:r>
              <a:rPr lang="en-US" sz="2000" dirty="0"/>
              <a:t>How can we detect when we encounter something new or rare?</a:t>
            </a:r>
          </a:p>
          <a:p>
            <a:r>
              <a:rPr lang="en-US" sz="2000" b="1" dirty="0"/>
              <a:t>Strategy: </a:t>
            </a:r>
            <a:r>
              <a:rPr lang="en-US" sz="2000" dirty="0"/>
              <a:t>Leverage generative models, detect outliers in distribution</a:t>
            </a:r>
          </a:p>
          <a:p>
            <a:r>
              <a:rPr lang="en-US" sz="2000" dirty="0"/>
              <a:t>Use outliers during training to improve even more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8163D-968B-4B0B-80DB-C78E0AB0EEE8}"/>
              </a:ext>
            </a:extLst>
          </p:cNvPr>
          <p:cNvSpPr txBox="1"/>
          <p:nvPr/>
        </p:nvSpPr>
        <p:spPr>
          <a:xfrm>
            <a:off x="6513097" y="1596189"/>
            <a:ext cx="4283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95% of Driving Data: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5DA33-F649-4777-8621-B6D37CA20781}"/>
              </a:ext>
            </a:extLst>
          </p:cNvPr>
          <p:cNvSpPr txBox="1"/>
          <p:nvPr/>
        </p:nvSpPr>
        <p:spPr>
          <a:xfrm>
            <a:off x="6745708" y="1965521"/>
            <a:ext cx="381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sunny, (2) highway, (3) straight road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0B83D-19C9-486B-9F89-986DADA8C258}"/>
              </a:ext>
            </a:extLst>
          </p:cNvPr>
          <p:cNvSpPr txBox="1"/>
          <p:nvPr/>
        </p:nvSpPr>
        <p:spPr>
          <a:xfrm>
            <a:off x="5857377" y="5992297"/>
            <a:ext cx="177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Edge Cases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EE517-F65B-499E-94E1-1732B43D201C}"/>
              </a:ext>
            </a:extLst>
          </p:cNvPr>
          <p:cNvSpPr txBox="1"/>
          <p:nvPr/>
        </p:nvSpPr>
        <p:spPr>
          <a:xfrm>
            <a:off x="9908008" y="5991670"/>
            <a:ext cx="177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Pedestrians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FE416-EFBE-4E26-8C42-B902875B328F}"/>
              </a:ext>
            </a:extLst>
          </p:cNvPr>
          <p:cNvSpPr txBox="1"/>
          <p:nvPr/>
        </p:nvSpPr>
        <p:spPr>
          <a:xfrm>
            <a:off x="7926812" y="5992297"/>
            <a:ext cx="177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Harsh Weather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CF1D46-9E09-497A-A193-00AE064642CE}"/>
              </a:ext>
            </a:extLst>
          </p:cNvPr>
          <p:cNvSpPr txBox="1"/>
          <p:nvPr/>
        </p:nvSpPr>
        <p:spPr>
          <a:xfrm>
            <a:off x="5857377" y="4029956"/>
            <a:ext cx="624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 outliers to avoid unpredictable behavior when training</a:t>
            </a:r>
          </a:p>
        </p:txBody>
      </p:sp>
    </p:spTree>
    <p:extLst>
      <p:ext uri="{BB962C8B-B14F-4D97-AF65-F5344CB8AC3E}">
        <p14:creationId xmlns:p14="http://schemas.microsoft.com/office/powerpoint/2010/main" val="40415354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138E3-FAA5-4A53-B2AD-613654ED7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46" b="99073" l="0" r="99332">
                        <a14:foregroundMark x1="8356" y1="48377" x2="12299" y2="56569"/>
                        <a14:foregroundMark x1="12299" y1="56569" x2="12366" y2="56569"/>
                        <a14:foregroundMark x1="24599" y1="30139" x2="15508" y2="47141"/>
                        <a14:foregroundMark x1="13182" y1="57784" x2="9091" y2="76507"/>
                        <a14:foregroundMark x1="15508" y1="47141" x2="14435" y2="52053"/>
                        <a14:foregroundMark x1="13708" y1="84749" x2="14372" y2="85935"/>
                        <a14:foregroundMark x1="9091" y1="76507" x2="13563" y2="84490"/>
                        <a14:foregroundMark x1="29126" y1="88863" x2="29947" y2="89026"/>
                        <a14:foregroundMark x1="14372" y1="85935" x2="25279" y2="88100"/>
                        <a14:foregroundMark x1="29947" y1="89026" x2="50602" y2="82071"/>
                        <a14:foregroundMark x1="50602" y1="82071" x2="68182" y2="56878"/>
                        <a14:foregroundMark x1="68182" y1="56878" x2="71457" y2="36012"/>
                        <a14:foregroundMark x1="71457" y1="36012" x2="52406" y2="20402"/>
                        <a14:foregroundMark x1="52406" y1="20402" x2="30348" y2="24575"/>
                        <a14:foregroundMark x1="30348" y1="24575" x2="24198" y2="45286"/>
                        <a14:foregroundMark x1="24198" y1="45286" x2="28203" y2="79470"/>
                        <a14:foregroundMark x1="50557" y1="96259" x2="54211" y2="98300"/>
                        <a14:foregroundMark x1="28743" y1="84080" x2="39636" y2="90162"/>
                        <a14:foregroundMark x1="54211" y1="98300" x2="88369" y2="81144"/>
                        <a14:foregroundMark x1="88369" y1="81144" x2="97326" y2="44204"/>
                        <a14:foregroundMark x1="97326" y1="44204" x2="73463" y2="18547"/>
                        <a14:foregroundMark x1="55969" y1="16300" x2="33757" y2="13447"/>
                        <a14:foregroundMark x1="73463" y1="18547" x2="59012" y2="16691"/>
                        <a14:foregroundMark x1="25274" y1="25092" x2="8088" y2="48686"/>
                        <a14:foregroundMark x1="33757" y1="13447" x2="31545" y2="16484"/>
                        <a14:foregroundMark x1="8088" y1="48686" x2="10020" y2="86489"/>
                        <a14:foregroundMark x1="13466" y1="90626" x2="22727" y2="97991"/>
                        <a14:foregroundMark x1="51779" y1="95043" x2="57754" y2="94436"/>
                        <a14:foregroundMark x1="22727" y1="97991" x2="36134" y2="96631"/>
                        <a14:foregroundMark x1="57754" y1="94436" x2="94853" y2="66615"/>
                        <a14:foregroundMark x1="94853" y1="66615" x2="85160" y2="37867"/>
                        <a14:foregroundMark x1="85160" y1="37867" x2="16845" y2="32457"/>
                        <a14:foregroundMark x1="16845" y1="32457" x2="10094" y2="42968"/>
                        <a14:foregroundMark x1="10094" y1="42968" x2="9826" y2="45904"/>
                        <a14:foregroundMark x1="56482" y1="90805" x2="56618" y2="93818"/>
                        <a14:foregroundMark x1="55281" y1="64297" x2="56219" y2="85014"/>
                        <a14:foregroundMark x1="56618" y1="93818" x2="57889" y2="91181"/>
                        <a14:foregroundMark x1="67313" y1="54869" x2="82687" y2="70325"/>
                        <a14:foregroundMark x1="82687" y1="70325" x2="82687" y2="70325"/>
                        <a14:foregroundMark x1="85361" y1="37558" x2="87834" y2="46522"/>
                        <a14:foregroundMark x1="92112" y1="21175" x2="94452" y2="29830"/>
                        <a14:foregroundMark x1="97460" y1="14374" x2="96457" y2="32457"/>
                        <a14:foregroundMark x1="97660" y1="10510" x2="97126" y2="30139"/>
                        <a14:foregroundMark x1="97126" y1="30139" x2="97126" y2="30139"/>
                        <a14:foregroundMark x1="96925" y1="12365" x2="84826" y2="14683"/>
                        <a14:foregroundMark x1="84826" y1="14683" x2="84826" y2="14683"/>
                        <a14:foregroundMark x1="81885" y1="6491" x2="70120" y2="9274"/>
                        <a14:foregroundMark x1="68917" y1="6182" x2="82754" y2="7883"/>
                        <a14:foregroundMark x1="78877" y1="6801" x2="69920" y2="9428"/>
                        <a14:foregroundMark x1="69920" y1="9428" x2="69920" y2="9428"/>
                        <a14:foregroundMark x1="69586" y1="4946" x2="87433" y2="4946"/>
                        <a14:foregroundMark x1="87433" y1="4946" x2="96390" y2="1546"/>
                        <a14:foregroundMark x1="97995" y1="3246" x2="99532" y2="15301"/>
                        <a14:foregroundMark x1="99532" y1="15301" x2="97326" y2="96600"/>
                        <a14:foregroundMark x1="97995" y1="56414" x2="98463" y2="94745"/>
                        <a14:foregroundMark x1="93382" y1="96600" x2="88436" y2="99227"/>
                        <a14:foregroundMark x1="88436" y1="99227" x2="77741" y2="96600"/>
                        <a14:foregroundMark x1="77741" y1="96600" x2="77607" y2="96445"/>
                        <a14:foregroundMark x1="52616" y1="58376" x2="39439" y2="60124"/>
                        <a14:foregroundMark x1="61028" y1="57260" x2="54144" y2="58173"/>
                        <a14:foregroundMark x1="72059" y1="55796" x2="63993" y2="56866"/>
                        <a14:foregroundMark x1="51052" y1="40180" x2="34893" y2="50541"/>
                        <a14:foregroundMark x1="66711" y1="30139" x2="51978" y2="39586"/>
                        <a14:foregroundMark x1="30329" y1="50703" x2="26203" y2="50850"/>
                        <a14:foregroundMark x1="34893" y1="50541" x2="30330" y2="50703"/>
                        <a14:foregroundMark x1="28662" y1="57233" x2="19719" y2="62906"/>
                        <a14:foregroundMark x1="51293" y1="42876" x2="33846" y2="53944"/>
                        <a14:foregroundMark x1="56492" y1="39576" x2="55986" y2="39897"/>
                        <a14:foregroundMark x1="60160" y1="37249" x2="56590" y2="39514"/>
                        <a14:foregroundMark x1="61305" y1="57414" x2="61170" y2="58627"/>
                        <a14:foregroundMark x1="63503" y1="37713" x2="61896" y2="52117"/>
                        <a14:foregroundMark x1="52454" y1="6665" x2="45789" y2="6491"/>
                        <a14:foregroundMark x1="9129" y1="5802" x2="6618" y2="5719"/>
                        <a14:foregroundMark x1="23718" y1="6282" x2="14694" y2="5985"/>
                        <a14:foregroundMark x1="52611" y1="7233" x2="31286" y2="6531"/>
                        <a14:foregroundMark x1="72326" y1="7883" x2="63471" y2="7591"/>
                        <a14:foregroundMark x1="6618" y1="9583" x2="0" y2="50077"/>
                        <a14:foregroundMark x1="8923" y1="10100" x2="9492" y2="51314"/>
                        <a14:foregroundMark x1="9492" y1="51314" x2="12634" y2="54405"/>
                        <a14:foregroundMark x1="21190" y1="9428" x2="17914" y2="25193"/>
                        <a14:foregroundMark x1="17914" y1="25193" x2="22861" y2="36785"/>
                        <a14:foregroundMark x1="22861" y1="36785" x2="24799" y2="37558"/>
                        <a14:foregroundMark x1="25197" y1="17904" x2="21992" y2="31066"/>
                        <a14:foregroundMark x1="26471" y1="12674" x2="25238" y2="17738"/>
                        <a14:foregroundMark x1="21992" y1="31066" x2="21324" y2="37403"/>
                        <a14:foregroundMark x1="54629" y1="45148" x2="52406" y2="55641"/>
                        <a14:foregroundMark x1="60561" y1="17156" x2="55746" y2="39879"/>
                        <a14:foregroundMark x1="4612" y1="50850" x2="4211" y2="74652"/>
                        <a14:foregroundMark x1="4211" y1="74652" x2="5548" y2="83926"/>
                        <a14:foregroundMark x1="5013" y1="88253" x2="9893" y2="95672"/>
                        <a14:foregroundMark x1="9893" y1="95672" x2="17045" y2="96445"/>
                        <a14:foregroundMark x1="13235" y1="97527" x2="5548" y2="96600"/>
                        <a14:foregroundMark x1="55080" y1="28284" x2="47995" y2="31685"/>
                        <a14:foregroundMark x1="60294" y1="73725" x2="60361" y2="78825"/>
                        <a14:foregroundMark x1="48596" y1="61051" x2="50267" y2="67852"/>
                        <a14:foregroundMark x1="49398" y1="63524" x2="53685" y2="63524"/>
                        <a14:foregroundMark x1="60976" y1="63267" x2="64439" y2="63369"/>
                        <a14:foregroundMark x1="53659" y1="63434" x2="51805" y2="63524"/>
                        <a14:foregroundMark x1="52674" y1="14374" x2="55949" y2="14683"/>
                        <a14:foregroundMark x1="56455" y1="14571" x2="60695" y2="13292"/>
                        <a14:foregroundMark x1="56083" y1="14683" x2="56260" y2="14630"/>
                        <a14:foregroundMark x1="60695" y1="13292" x2="62567" y2="14374"/>
                        <a14:foregroundMark x1="56034" y1="19340" x2="52874" y2="19474"/>
                        <a14:foregroundMark x1="60160" y1="19165" x2="58284" y2="19244"/>
                        <a14:foregroundMark x1="56684" y1="10201" x2="56818" y2="13910"/>
                        <a14:foregroundMark x1="59032" y1="40063" x2="63703" y2="39567"/>
                        <a14:foregroundMark x1="53551" y1="40213" x2="51003" y2="40031"/>
                        <a14:foregroundMark x1="51471" y1="44822" x2="57821" y2="46059"/>
                        <a14:foregroundMark x1="52239" y1="40292" x2="52406" y2="40185"/>
                        <a14:foregroundMark x1="51203" y1="40958" x2="51715" y2="40629"/>
                        <a14:foregroundMark x1="52340" y1="44668" x2="53209" y2="45286"/>
                        <a14:foregroundMark x1="53932" y1="45007" x2="58155" y2="45286"/>
                        <a14:foregroundMark x1="58155" y1="45286" x2="63971" y2="44977"/>
                        <a14:foregroundMark x1="53610" y1="40185" x2="58289" y2="40031"/>
                        <a14:foregroundMark x1="58289" y1="40031" x2="63035" y2="40031"/>
                        <a14:foregroundMark x1="53275" y1="63988" x2="61832" y2="63524"/>
                        <a14:foregroundMark x1="60762" y1="63524" x2="53142" y2="63060"/>
                        <a14:foregroundMark x1="51872" y1="59042" x2="53338" y2="58851"/>
                        <a14:foregroundMark x1="56618" y1="58423" x2="61364" y2="58423"/>
                        <a14:foregroundMark x1="61364" y1="58423" x2="63035" y2="58423"/>
                        <a14:foregroundMark x1="52273" y1="84853" x2="53275" y2="94745"/>
                        <a14:foregroundMark x1="53142" y1="84235" x2="52874" y2="90881"/>
                        <a14:foregroundMark x1="56709" y1="85367" x2="60495" y2="85008"/>
                        <a14:foregroundMark x1="55615" y1="85471" x2="56355" y2="85401"/>
                        <a14:foregroundMark x1="60495" y1="85008" x2="61497" y2="85008"/>
                        <a14:foregroundMark x1="61096" y1="85162" x2="61631" y2="92736"/>
                        <a14:foregroundMark x1="57129" y1="90072" x2="54813" y2="90263"/>
                        <a14:foregroundMark x1="60428" y1="89799" x2="57408" y2="90049"/>
                        <a14:foregroundMark x1="15976" y1="86399" x2="15909" y2="90417"/>
                        <a14:foregroundMark x1="7420" y1="83771" x2="6952" y2="94745"/>
                        <a14:foregroundMark x1="7286" y1="85317" x2="13971" y2="84853"/>
                        <a14:foregroundMark x1="10188" y1="89515" x2="10777" y2="89457"/>
                        <a14:foregroundMark x1="7286" y1="89799" x2="10030" y2="89531"/>
                        <a14:foregroundMark x1="12032" y1="89335" x2="17179" y2="89799"/>
                        <a14:foregroundMark x1="22460" y1="89181" x2="30949" y2="90263"/>
                        <a14:foregroundMark x1="29211" y1="84853" x2="22126" y2="84235"/>
                        <a14:foregroundMark x1="22660" y1="78516" x2="22259" y2="84853"/>
                        <a14:foregroundMark x1="25401" y1="79753" x2="28209" y2="79753"/>
                        <a14:foregroundMark x1="31751" y1="79444" x2="32553" y2="85317"/>
                        <a14:foregroundMark x1="31417" y1="80216" x2="29144" y2="80216"/>
                        <a14:foregroundMark x1="28543" y1="84389" x2="25602" y2="84235"/>
                        <a14:foregroundMark x1="10628" y1="14219" x2="15307" y2="14065"/>
                        <a14:foregroundMark x1="15307" y1="14065" x2="16845" y2="14529"/>
                        <a14:foregroundMark x1="15976" y1="14219" x2="15842" y2="21175"/>
                        <a14:foregroundMark x1="15508" y1="18856" x2="8890" y2="18856"/>
                        <a14:foregroundMark x1="27664" y1="23983" x2="32687" y2="24266"/>
                        <a14:foregroundMark x1="24465" y1="23802" x2="25033" y2="23834"/>
                        <a14:foregroundMark x1="31751" y1="18702" x2="28203" y2="20082"/>
                        <a14:foregroundMark x1="28676" y1="10046" x2="33690" y2="18238"/>
                        <a14:foregroundMark x1="33690" y1="18238" x2="34091" y2="18393"/>
                        <a14:foregroundMark x1="25367" y1="17503" x2="22928" y2="17774"/>
                        <a14:foregroundMark x1="29880" y1="17002" x2="28476" y2="17157"/>
                        <a14:foregroundMark x1="25694" y1="18842" x2="30682" y2="18702"/>
                        <a14:foregroundMark x1="25134" y1="23802" x2="30414" y2="23957"/>
                        <a14:foregroundMark x1="26337" y1="14374" x2="28209" y2="14065"/>
                        <a14:foregroundMark x1="26537" y1="19784" x2="27674" y2="19474"/>
                        <a14:foregroundMark x1="50869" y1="80216" x2="53075" y2="89954"/>
                        <a14:foregroundMark x1="53075" y1="89954" x2="53944" y2="98764"/>
                        <a14:foregroundMark x1="53342" y1="21175" x2="62634" y2="23338"/>
                        <a14:foregroundMark x1="56283" y1="19320" x2="58690" y2="20711"/>
                        <a14:backgroundMark x1="8556" y1="7883" x2="14171" y2="7883"/>
                        <a14:backgroundMark x1="23396" y1="7419" x2="30816" y2="8192"/>
                        <a14:backgroundMark x1="54211" y1="9737" x2="59826" y2="8192"/>
                        <a14:backgroundMark x1="59826" y1="8192" x2="60628" y2="8192"/>
                        <a14:backgroundMark x1="60027" y1="8192" x2="52874" y2="8192"/>
                        <a14:backgroundMark x1="52941" y1="5410" x2="63102" y2="8810"/>
                        <a14:backgroundMark x1="51832" y1="42633" x2="52920" y2="42961"/>
                        <a14:backgroundMark x1="60227" y1="54869" x2="63436" y2="54405"/>
                        <a14:backgroundMark x1="63503" y1="54869" x2="59693" y2="53168"/>
                        <a14:backgroundMark x1="63639" y1="56229" x2="63971" y2="56414"/>
                        <a14:backgroundMark x1="60361" y1="54405" x2="63597" y2="56206"/>
                        <a14:backgroundMark x1="56020" y1="60595" x2="54746" y2="60433"/>
                        <a14:backgroundMark x1="59334" y1="61017" x2="58775" y2="60946"/>
                        <a14:backgroundMark x1="28944" y1="81607" x2="27636" y2="81970"/>
                        <a14:backgroundMark x1="27888" y1="81977" x2="28944" y2="82071"/>
                        <a14:backgroundMark x1="28342" y1="87326" x2="25067" y2="87326"/>
                        <a14:backgroundMark x1="14305" y1="56260" x2="18048" y2="56105"/>
                        <a14:backgroundMark x1="17447" y1="55641" x2="14505" y2="54096"/>
                        <a14:backgroundMark x1="14305" y1="54096" x2="20655" y2="55796"/>
                        <a14:backgroundMark x1="29144" y1="55023" x2="33757" y2="56260"/>
                        <a14:backgroundMark x1="33021" y1="54560" x2="29078" y2="54405"/>
                        <a14:backgroundMark x1="29011" y1="53323" x2="30348" y2="57032"/>
                        <a14:backgroundMark x1="29479" y1="56105" x2="33021" y2="56414"/>
                        <a14:backgroundMark x1="33021" y1="55023" x2="30882" y2="55332"/>
                        <a14:backgroundMark x1="55107" y1="60782" x2="56090" y2="61048"/>
                        <a14:backgroundMark x1="57742" y1="60641" x2="61497" y2="60896"/>
                        <a14:backgroundMark x1="54679" y1="60433" x2="56039" y2="60525"/>
                        <a14:backgroundMark x1="59869" y1="61436" x2="62634" y2="61051"/>
                        <a14:backgroundMark x1="57353" y1="60742" x2="55990" y2="61042"/>
                        <a14:backgroundMark x1="29679" y1="52859" x2="33088" y2="53941"/>
                        <a14:backgroundMark x1="55816" y1="16847" x2="57821" y2="17002"/>
                        <a14:backgroundMark x1="55949" y1="16847" x2="56931" y2="17333"/>
                        <a14:backgroundMark x1="60437" y1="42539" x2="61297" y2="42504"/>
                        <a14:backgroundMark x1="54278" y1="42504" x2="59425" y2="42504"/>
                        <a14:backgroundMark x1="60227" y1="42504" x2="52941" y2="42813"/>
                        <a14:backgroundMark x1="57627" y1="42433" x2="58222" y2="42504"/>
                        <a14:backgroundMark x1="53075" y1="41886" x2="56090" y2="42248"/>
                        <a14:backgroundMark x1="58222" y1="42504" x2="61965" y2="42349"/>
                        <a14:backgroundMark x1="52741" y1="61051" x2="55749" y2="60896"/>
                        <a14:backgroundMark x1="36364" y1="93509" x2="50067" y2="93818"/>
                        <a14:backgroundMark x1="50401" y1="92890" x2="50535" y2="95363"/>
                        <a14:backgroundMark x1="50067" y1="92890" x2="37968" y2="92272"/>
                        <a14:backgroundMark x1="40374" y1="94127" x2="43449" y2="95672"/>
                        <a14:backgroundMark x1="55749" y1="87481" x2="58021" y2="87944"/>
                        <a14:backgroundMark x1="10695" y1="86708" x2="11096" y2="87944"/>
                        <a14:backgroundMark x1="11297" y1="87635" x2="12567" y2="87790"/>
                        <a14:backgroundMark x1="26203" y1="80835" x2="26203" y2="82226"/>
                        <a14:backgroundMark x1="26404" y1="82226" x2="27273" y2="82535"/>
                        <a14:backgroundMark x1="10628" y1="15920" x2="10628" y2="16847"/>
                        <a14:backgroundMark x1="11631" y1="16229" x2="11564" y2="17156"/>
                        <a14:backgroundMark x1="28142" y1="15765" x2="28098" y2="16569"/>
                        <a14:backgroundMark x1="26070" y1="16229" x2="26537" y2="17311"/>
                        <a14:backgroundMark x1="27340" y1="16383" x2="27340" y2="17465"/>
                        <a14:backgroundMark x1="27340" y1="21638" x2="27273" y2="22566"/>
                        <a14:backgroundMark x1="28209" y1="21175" x2="28209" y2="23184"/>
                        <a14:backgroundMark x1="26270" y1="21175" x2="26404" y2="22257"/>
                        <a14:backgroundMark x1="13837" y1="52859" x2="14305" y2="57342"/>
                        <a14:backgroundMark x1="38102" y1="95054" x2="47727" y2="96291"/>
                        <a14:backgroundMark x1="47727" y1="96291" x2="50134" y2="95827"/>
                        <a14:backgroundMark x1="36698" y1="91963" x2="37299" y2="96445"/>
                        <a14:backgroundMark x1="36564" y1="90572" x2="36564" y2="95054"/>
                        <a14:backgroundMark x1="50468" y1="94127" x2="50735" y2="961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124" y="1703297"/>
            <a:ext cx="10279751" cy="44458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040032-F8EA-4342-9B81-A54B4B02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Progressive growing of GANs (NVIDIA)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D2EE9-9167-452D-85B2-2E6178D64AE4}"/>
              </a:ext>
            </a:extLst>
          </p:cNvPr>
          <p:cNvSpPr txBox="1"/>
          <p:nvPr/>
        </p:nvSpPr>
        <p:spPr>
          <a:xfrm>
            <a:off x="2273929" y="3969014"/>
            <a:ext cx="706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70BDC-F09F-4A88-8D9C-94231A5A7F31}"/>
              </a:ext>
            </a:extLst>
          </p:cNvPr>
          <p:cNvSpPr txBox="1"/>
          <p:nvPr/>
        </p:nvSpPr>
        <p:spPr>
          <a:xfrm>
            <a:off x="3820563" y="3941855"/>
            <a:ext cx="706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72656-99E7-4EEC-859B-5A40A8C2AB60}"/>
              </a:ext>
            </a:extLst>
          </p:cNvPr>
          <p:cNvSpPr txBox="1"/>
          <p:nvPr/>
        </p:nvSpPr>
        <p:spPr>
          <a:xfrm>
            <a:off x="6922884" y="3927341"/>
            <a:ext cx="706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D67A4-3896-411C-8729-E35AA5760E04}"/>
              </a:ext>
            </a:extLst>
          </p:cNvPr>
          <p:cNvSpPr txBox="1"/>
          <p:nvPr/>
        </p:nvSpPr>
        <p:spPr>
          <a:xfrm>
            <a:off x="1967355" y="5434423"/>
            <a:ext cx="642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4x4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87943-EB8F-4028-9F89-647D5CDE3C88}"/>
              </a:ext>
            </a:extLst>
          </p:cNvPr>
          <p:cNvSpPr txBox="1"/>
          <p:nvPr/>
        </p:nvSpPr>
        <p:spPr>
          <a:xfrm>
            <a:off x="3548958" y="5432072"/>
            <a:ext cx="642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4x4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BE83C5-66F3-4EBC-8286-BDA018467E17}"/>
              </a:ext>
            </a:extLst>
          </p:cNvPr>
          <p:cNvSpPr txBox="1"/>
          <p:nvPr/>
        </p:nvSpPr>
        <p:spPr>
          <a:xfrm>
            <a:off x="3548958" y="5169560"/>
            <a:ext cx="642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8x8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6FAEB-D16A-4F53-9F1C-310DF310E9B6}"/>
              </a:ext>
            </a:extLst>
          </p:cNvPr>
          <p:cNvSpPr txBox="1"/>
          <p:nvPr/>
        </p:nvSpPr>
        <p:spPr>
          <a:xfrm>
            <a:off x="6572061" y="5434426"/>
            <a:ext cx="642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4x4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BC2E3D-1B10-4C70-BF6F-4F8F12527609}"/>
              </a:ext>
            </a:extLst>
          </p:cNvPr>
          <p:cNvSpPr txBox="1"/>
          <p:nvPr/>
        </p:nvSpPr>
        <p:spPr>
          <a:xfrm>
            <a:off x="3565560" y="2268900"/>
            <a:ext cx="642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4x4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C0BA95-4987-47AE-A52A-2F21337CCAD9}"/>
              </a:ext>
            </a:extLst>
          </p:cNvPr>
          <p:cNvSpPr txBox="1"/>
          <p:nvPr/>
        </p:nvSpPr>
        <p:spPr>
          <a:xfrm>
            <a:off x="3565560" y="2503876"/>
            <a:ext cx="642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8x8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88C639-2622-45D6-9719-13928FED1042}"/>
              </a:ext>
            </a:extLst>
          </p:cNvPr>
          <p:cNvSpPr txBox="1"/>
          <p:nvPr/>
        </p:nvSpPr>
        <p:spPr>
          <a:xfrm>
            <a:off x="6570557" y="2289360"/>
            <a:ext cx="642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4x4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5EF6A3-60A3-498E-8B21-034B5E77BA5F}"/>
              </a:ext>
            </a:extLst>
          </p:cNvPr>
          <p:cNvSpPr txBox="1"/>
          <p:nvPr/>
        </p:nvSpPr>
        <p:spPr>
          <a:xfrm>
            <a:off x="4626319" y="5667425"/>
            <a:ext cx="1753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Training progresses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7428AB-5306-4CC6-ABDB-2DC8E4490913}"/>
              </a:ext>
            </a:extLst>
          </p:cNvPr>
          <p:cNvSpPr txBox="1"/>
          <p:nvPr/>
        </p:nvSpPr>
        <p:spPr>
          <a:xfrm>
            <a:off x="6307247" y="4261535"/>
            <a:ext cx="1279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1024x1024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DE8520-14FD-4CCF-A6A2-E35FE02B8F61}"/>
              </a:ext>
            </a:extLst>
          </p:cNvPr>
          <p:cNvSpPr txBox="1"/>
          <p:nvPr/>
        </p:nvSpPr>
        <p:spPr>
          <a:xfrm>
            <a:off x="6295175" y="3435597"/>
            <a:ext cx="1279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1024x1024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55B3AA-E53C-435C-9D9E-44E6BA5FCF6A}"/>
              </a:ext>
            </a:extLst>
          </p:cNvPr>
          <p:cNvSpPr txBox="1"/>
          <p:nvPr/>
        </p:nvSpPr>
        <p:spPr>
          <a:xfrm>
            <a:off x="6437012" y="1874066"/>
            <a:ext cx="94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Latent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C0FCEB-F16B-4DA7-95F8-29AEB910B1CF}"/>
              </a:ext>
            </a:extLst>
          </p:cNvPr>
          <p:cNvSpPr txBox="1"/>
          <p:nvPr/>
        </p:nvSpPr>
        <p:spPr>
          <a:xfrm>
            <a:off x="3417682" y="1864647"/>
            <a:ext cx="94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Latent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1CAC40-8E78-4D51-8266-0CE8E5192E84}"/>
              </a:ext>
            </a:extLst>
          </p:cNvPr>
          <p:cNvSpPr txBox="1"/>
          <p:nvPr/>
        </p:nvSpPr>
        <p:spPr>
          <a:xfrm>
            <a:off x="1839360" y="1865013"/>
            <a:ext cx="94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Latent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26E046-B743-4545-ABB9-9258F81B9DA3}"/>
              </a:ext>
            </a:extLst>
          </p:cNvPr>
          <p:cNvSpPr txBox="1"/>
          <p:nvPr/>
        </p:nvSpPr>
        <p:spPr>
          <a:xfrm>
            <a:off x="1934425" y="2271253"/>
            <a:ext cx="642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4x4</a:t>
            </a:r>
          </a:p>
        </p:txBody>
      </p:sp>
    </p:spTree>
    <p:extLst>
      <p:ext uri="{BB962C8B-B14F-4D97-AF65-F5344CB8AC3E}">
        <p14:creationId xmlns:p14="http://schemas.microsoft.com/office/powerpoint/2010/main" val="19696291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20E49-6829-45B4-B413-FD46AB09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Progressive growing of GANs: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4E9C58-8CCF-4FA5-8A57-43D356D0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61" y="1492383"/>
            <a:ext cx="9868277" cy="50898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0529614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C968-DF31-4D19-B5B7-5E22F2D65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CycleGAN</a:t>
            </a:r>
            <a:r>
              <a:rPr lang="en-US" dirty="0"/>
              <a:t>: domain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5C77-276B-4B12-B0AF-FDB4BFA0E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9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err="1"/>
              <a:t>CycleGAN</a:t>
            </a:r>
            <a:r>
              <a:rPr lang="en-US" sz="2000" dirty="0"/>
              <a:t> learns transformations across domains with unpaired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DB55676-072E-4A0A-810A-1175754DFC9B}"/>
                  </a:ext>
                </a:extLst>
              </p:cNvPr>
              <p:cNvSpPr/>
              <p:nvPr/>
            </p:nvSpPr>
            <p:spPr>
              <a:xfrm>
                <a:off x="6782556" y="3236740"/>
                <a:ext cx="778598" cy="7785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DB55676-072E-4A0A-810A-1175754DF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556" y="3236740"/>
                <a:ext cx="778598" cy="7785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EE9A56-5BFC-4562-85EE-0B46ED32E37C}"/>
                  </a:ext>
                </a:extLst>
              </p:cNvPr>
              <p:cNvSpPr txBox="1"/>
              <p:nvPr/>
            </p:nvSpPr>
            <p:spPr>
              <a:xfrm>
                <a:off x="5738389" y="4103040"/>
                <a:ext cx="85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EE9A56-5BFC-4562-85EE-0B46ED32E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389" y="4103040"/>
                <a:ext cx="8510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A7DDC8-2C64-46C4-9A6E-8242806A6C7A}"/>
                  </a:ext>
                </a:extLst>
              </p:cNvPr>
              <p:cNvSpPr txBox="1"/>
              <p:nvPr/>
            </p:nvSpPr>
            <p:spPr>
              <a:xfrm>
                <a:off x="4719873" y="2309782"/>
                <a:ext cx="85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A7DDC8-2C64-46C4-9A6E-8242806A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873" y="2309782"/>
                <a:ext cx="8510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E023C7-167C-48EC-91E0-623177BDBD75}"/>
                  </a:ext>
                </a:extLst>
              </p:cNvPr>
              <p:cNvSpPr txBox="1"/>
              <p:nvPr/>
            </p:nvSpPr>
            <p:spPr>
              <a:xfrm>
                <a:off x="6746342" y="2284154"/>
                <a:ext cx="851026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E023C7-167C-48EC-91E0-623177BDB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342" y="2284154"/>
                <a:ext cx="851026" cy="391261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1AEC3B-0974-4AAB-BBA2-69F1426719B8}"/>
                  </a:ext>
                </a:extLst>
              </p:cNvPr>
              <p:cNvSpPr txBox="1"/>
              <p:nvPr/>
            </p:nvSpPr>
            <p:spPr>
              <a:xfrm>
                <a:off x="5696893" y="2857454"/>
                <a:ext cx="85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1AEC3B-0974-4AAB-BBA2-69F142671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893" y="2857454"/>
                <a:ext cx="8510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B0AB99A-82F1-45A9-B7C5-A30462D85D45}"/>
                  </a:ext>
                </a:extLst>
              </p:cNvPr>
              <p:cNvSpPr/>
              <p:nvPr/>
            </p:nvSpPr>
            <p:spPr>
              <a:xfrm>
                <a:off x="4756087" y="3236740"/>
                <a:ext cx="778598" cy="7785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B0AB99A-82F1-45A9-B7C5-A30462D85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087" y="3236740"/>
                <a:ext cx="778598" cy="7785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551B59-2478-4A4A-9C1A-96D87D404056}"/>
              </a:ext>
            </a:extLst>
          </p:cNvPr>
          <p:cNvCxnSpPr>
            <a:cxnSpLocks/>
          </p:cNvCxnSpPr>
          <p:nvPr/>
        </p:nvCxnSpPr>
        <p:spPr>
          <a:xfrm flipV="1">
            <a:off x="5145386" y="2857454"/>
            <a:ext cx="0" cy="31185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E7C7161-F58C-4ED0-815E-5732411C19F1}"/>
              </a:ext>
            </a:extLst>
          </p:cNvPr>
          <p:cNvCxnSpPr>
            <a:cxnSpLocks/>
          </p:cNvCxnSpPr>
          <p:nvPr/>
        </p:nvCxnSpPr>
        <p:spPr>
          <a:xfrm flipV="1">
            <a:off x="7171855" y="2816290"/>
            <a:ext cx="0" cy="31185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812F850-5A7C-4A98-B288-AA2BCBC4D3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9149" b="84397" l="556" r="97778">
                        <a14:foregroundMark x1="4444" y1="41844" x2="61466" y2="31076"/>
                        <a14:foregroundMark x1="29668" y1="74275" x2="52222" y2="81560"/>
                        <a14:foregroundMark x1="52222" y1="81560" x2="66777" y2="77040"/>
                        <a14:foregroundMark x1="66626" y1="76768" x2="48333" y2="83688"/>
                        <a14:foregroundMark x1="93333" y1="66667" x2="93102" y2="66754"/>
                        <a14:foregroundMark x1="48333" y1="83688" x2="38332" y2="80308"/>
                        <a14:foregroundMark x1="11667" y1="38298" x2="55000" y2="21277"/>
                        <a14:foregroundMark x1="87710" y1="39371" x2="88333" y2="39716"/>
                        <a14:foregroundMark x1="86737" y1="38833" x2="87171" y2="39073"/>
                        <a14:foregroundMark x1="55000" y1="21277" x2="63790" y2="26139"/>
                        <a14:foregroundMark x1="60895" y1="29493" x2="41111" y2="21277"/>
                        <a14:foregroundMark x1="41111" y1="21277" x2="556" y2="49645"/>
                        <a14:foregroundMark x1="556" y1="49645" x2="556" y2="49645"/>
                        <a14:foregroundMark x1="8889" y1="41844" x2="57778" y2="27660"/>
                        <a14:foregroundMark x1="87814" y1="38345" x2="91667" y2="39716"/>
                        <a14:foregroundMark x1="57778" y1="27660" x2="61495" y2="28982"/>
                        <a14:foregroundMark x1="62869" y1="24971" x2="41667" y2="19858"/>
                        <a14:foregroundMark x1="41667" y1="19858" x2="12222" y2="47518"/>
                        <a14:backgroundMark x1="66111" y1="36170" x2="68333" y2="51773"/>
                        <a14:backgroundMark x1="75556" y1="41844" x2="77778" y2="56738"/>
                        <a14:backgroundMark x1="71111" y1="35461" x2="71667" y2="65957"/>
                        <a14:backgroundMark x1="75153" y1="36842" x2="80556" y2="58156"/>
                        <a14:backgroundMark x1="77778" y1="40426" x2="79444" y2="65957"/>
                        <a14:backgroundMark x1="76111" y1="37589" x2="77778" y2="56028"/>
                        <a14:backgroundMark x1="70000" y1="37589" x2="79444" y2="65957"/>
                        <a14:backgroundMark x1="5556" y1="72340" x2="22222" y2="93617"/>
                        <a14:backgroundMark x1="5000" y1="76596" x2="31667" y2="93617"/>
                        <a14:backgroundMark x1="22778" y1="82979" x2="0" y2="90780"/>
                        <a14:backgroundMark x1="5000" y1="75887" x2="17222" y2="88652"/>
                        <a14:backgroundMark x1="12778" y1="78014" x2="1111" y2="83688"/>
                        <a14:backgroundMark x1="6667" y1="82270" x2="20556" y2="86525"/>
                        <a14:backgroundMark x1="8889" y1="75887" x2="0" y2="78723"/>
                        <a14:backgroundMark x1="0" y1="76596" x2="13889" y2="82979"/>
                        <a14:backgroundMark x1="1667" y1="73759" x2="7778" y2="79433"/>
                        <a14:backgroundMark x1="1667" y1="75177" x2="13333" y2="85106"/>
                        <a14:backgroundMark x1="3889" y1="71631" x2="12778" y2="81560"/>
                        <a14:backgroundMark x1="7778" y1="72340" x2="32222" y2="89362"/>
                        <a14:backgroundMark x1="22778" y1="80851" x2="0" y2="73759"/>
                        <a14:backgroundMark x1="12778" y1="71631" x2="17222" y2="80142"/>
                        <a14:backgroundMark x1="16667" y1="75887" x2="20000" y2="75887"/>
                        <a14:backgroundMark x1="14444" y1="74468" x2="20556" y2="79433"/>
                        <a14:backgroundMark x1="13333" y1="72340" x2="20000" y2="75887"/>
                        <a14:backgroundMark x1="8333" y1="72340" x2="15000" y2="76596"/>
                        <a14:backgroundMark x1="12222" y1="72340" x2="4444" y2="72340"/>
                        <a14:backgroundMark x1="65000" y1="31915" x2="78889" y2="56738"/>
                        <a14:backgroundMark x1="79444" y1="43972" x2="61667" y2="52482"/>
                        <a14:backgroundMark x1="58333" y1="35461" x2="76667" y2="51773"/>
                        <a14:backgroundMark x1="78333" y1="39007" x2="63889" y2="48936"/>
                        <a14:backgroundMark x1="63333" y1="36879" x2="77778" y2="46809"/>
                        <a14:backgroundMark x1="77222" y1="39007" x2="66667" y2="45390"/>
                        <a14:backgroundMark x1="68333" y1="36879" x2="75000" y2="41135"/>
                        <a14:backgroundMark x1="72638" y1="35686" x2="69444" y2="37589"/>
                        <a14:backgroundMark x1="71922" y1="35356" x2="73889" y2="37589"/>
                        <a14:backgroundMark x1="71115" y1="34986" x2="67222" y2="38298"/>
                        <a14:backgroundMark x1="73123" y1="35909" x2="71667" y2="39007"/>
                        <a14:backgroundMark x1="71111" y1="35461" x2="78333" y2="52482"/>
                        <a14:backgroundMark x1="78333" y1="50355" x2="78333" y2="59574"/>
                        <a14:backgroundMark x1="73333" y1="46809" x2="77778" y2="59574"/>
                        <a14:backgroundMark x1="76667" y1="41135" x2="71111" y2="51773"/>
                        <a14:backgroundMark x1="72222" y1="46099" x2="70556" y2="58865"/>
                        <a14:backgroundMark x1="70556" y1="51064" x2="65000" y2="56738"/>
                        <a14:backgroundMark x1="77222" y1="48936" x2="71111" y2="56028"/>
                        <a14:backgroundMark x1="83333" y1="55319" x2="76111" y2="62411"/>
                        <a14:backgroundMark x1="78333" y1="55319" x2="71111" y2="61702"/>
                        <a14:backgroundMark x1="73333" y1="52482" x2="72222" y2="59574"/>
                        <a14:backgroundMark x1="73333" y1="53191" x2="78889" y2="62411"/>
                        <a14:backgroundMark x1="78889" y1="53191" x2="72222" y2="65248"/>
                        <a14:backgroundMark x1="73889" y1="57447" x2="93889" y2="60993"/>
                        <a14:backgroundMark x1="86667" y1="56028" x2="70000" y2="63830"/>
                        <a14:backgroundMark x1="71667" y1="60284" x2="82778" y2="60284"/>
                        <a14:backgroundMark x1="83889" y1="58156" x2="73333" y2="72340"/>
                        <a14:backgroundMark x1="73333" y1="65248" x2="87222" y2="61702"/>
                        <a14:backgroundMark x1="87778" y1="59574" x2="75000" y2="68794"/>
                        <a14:backgroundMark x1="73333" y1="58865" x2="78333" y2="58156"/>
                        <a14:backgroundMark x1="88015" y1="18571" x2="91111" y2="16312"/>
                        <a14:backgroundMark x1="91111" y1="14894" x2="87055" y2="18130"/>
                        <a14:backgroundMark x1="85642" y1="17480" x2="98889" y2="13475"/>
                        <a14:backgroundMark x1="88889" y1="12766" x2="85416" y2="17377"/>
                        <a14:backgroundMark x1="68215" y1="29672" x2="67222" y2="30496"/>
                        <a14:backgroundMark x1="89444" y1="12057" x2="83882" y2="16672"/>
                        <a14:backgroundMark x1="91667" y1="12057" x2="88265" y2="18686"/>
                        <a14:backgroundMark x1="72673" y1="35702" x2="68889" y2="39007"/>
                        <a14:backgroundMark x1="85556" y1="13475" x2="82690" y2="16124"/>
                        <a14:backgroundMark x1="75062" y1="36800" x2="75000" y2="36879"/>
                        <a14:backgroundMark x1="70000" y1="27660" x2="80556" y2="38298"/>
                        <a14:backgroundMark x1="77778" y1="16312" x2="87778" y2="22695"/>
                        <a14:backgroundMark x1="75556" y1="14184" x2="83333" y2="17730"/>
                        <a14:backgroundMark x1="76111" y1="12057" x2="95556" y2="20567"/>
                        <a14:backgroundMark x1="89444" y1="19149" x2="95556" y2="23404"/>
                        <a14:backgroundMark x1="91111" y1="15603" x2="95556" y2="19149"/>
                        <a14:backgroundMark x1="89444" y1="22695" x2="95556" y2="25532"/>
                        <a14:backgroundMark x1="92222" y1="17021" x2="97222" y2="19858"/>
                        <a14:backgroundMark x1="95556" y1="17730" x2="95556" y2="26950"/>
                        <a14:backgroundMark x1="97222" y1="17730" x2="97222" y2="17730"/>
                        <a14:backgroundMark x1="95556" y1="17021" x2="94444" y2="21277"/>
                        <a14:backgroundMark x1="73333" y1="14894" x2="82222" y2="21277"/>
                        <a14:backgroundMark x1="80556" y1="20567" x2="89444" y2="23404"/>
                        <a14:backgroundMark x1="81111" y1="20567" x2="91111" y2="23404"/>
                        <a14:backgroundMark x1="89444" y1="26241" x2="91667" y2="27660"/>
                        <a14:backgroundMark x1="92222" y1="28369" x2="94444" y2="30496"/>
                        <a14:backgroundMark x1="93889" y1="26950" x2="81111" y2="22695"/>
                        <a14:backgroundMark x1="81111" y1="23404" x2="87778" y2="27660"/>
                        <a14:backgroundMark x1="86111" y1="26241" x2="68333" y2="14894"/>
                        <a14:backgroundMark x1="83889" y1="64539" x2="62222" y2="68794"/>
                        <a14:backgroundMark x1="81667" y1="65957" x2="69444" y2="73050"/>
                        <a14:backgroundMark x1="77222" y1="64539" x2="77222" y2="64539"/>
                      </a14:backgroundRemoval>
                    </a14:imgEffect>
                  </a14:imgLayer>
                </a14:imgProps>
              </a:ext>
            </a:extLst>
          </a:blip>
          <a:srcRect l="4012" t="12337" r="3106" b="6447"/>
          <a:stretch/>
        </p:blipFill>
        <p:spPr>
          <a:xfrm>
            <a:off x="5670487" y="3312580"/>
            <a:ext cx="986830" cy="675926"/>
          </a:xfrm>
          <a:prstGeom prst="rect">
            <a:avLst/>
          </a:prstGeom>
        </p:spPr>
      </p:pic>
      <p:pic>
        <p:nvPicPr>
          <p:cNvPr id="5" name="bandicam 2020-12-14 12-39-44-3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472845" y="4472372"/>
            <a:ext cx="7308940" cy="202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0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A28F1-3B75-4F96-95B2-C344AE70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CycleGan</a:t>
            </a:r>
            <a:r>
              <a:rPr lang="en-US" dirty="0"/>
              <a:t>: Transforming speech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C4D88-6ABC-47A7-A313-B35129674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8" t="12016" r="61414" b="61824"/>
          <a:stretch/>
        </p:blipFill>
        <p:spPr>
          <a:xfrm>
            <a:off x="1149790" y="2406359"/>
            <a:ext cx="3657599" cy="1215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276ED-9A87-484A-AFBF-88FB3ACF2B4D}"/>
              </a:ext>
            </a:extLst>
          </p:cNvPr>
          <p:cNvSpPr txBox="1"/>
          <p:nvPr/>
        </p:nvSpPr>
        <p:spPr>
          <a:xfrm>
            <a:off x="1865012" y="5966232"/>
            <a:ext cx="294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Spectrogram image 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208E5D-C141-4EAC-B548-9179588D887C}"/>
              </a:ext>
            </a:extLst>
          </p:cNvPr>
          <p:cNvSpPr txBox="1"/>
          <p:nvPr/>
        </p:nvSpPr>
        <p:spPr>
          <a:xfrm>
            <a:off x="1990253" y="2037028"/>
            <a:ext cx="22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 waveform 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81B038-EADD-4C6C-837A-2E8E375F09E3}"/>
              </a:ext>
            </a:extLst>
          </p:cNvPr>
          <p:cNvSpPr txBox="1"/>
          <p:nvPr/>
        </p:nvSpPr>
        <p:spPr>
          <a:xfrm>
            <a:off x="7802580" y="2037028"/>
            <a:ext cx="22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 waveform (B)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DB043C-3CA3-46ED-9BAA-5DF66E382EB8}"/>
              </a:ext>
            </a:extLst>
          </p:cNvPr>
          <p:cNvSpPr txBox="1"/>
          <p:nvPr/>
        </p:nvSpPr>
        <p:spPr>
          <a:xfrm>
            <a:off x="7802580" y="5976877"/>
            <a:ext cx="238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Spectrogram image (B)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C2DC54-2398-4D11-9983-00918C61F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" t="57474" r="58205" b="11109"/>
          <a:stretch/>
        </p:blipFill>
        <p:spPr>
          <a:xfrm>
            <a:off x="751438" y="4517679"/>
            <a:ext cx="4418091" cy="1459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89C269-9952-40C4-8A6D-0E392E805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17" t="12016" r="8486" b="61824"/>
          <a:stretch/>
        </p:blipFill>
        <p:spPr>
          <a:xfrm>
            <a:off x="7125077" y="2406359"/>
            <a:ext cx="3657599" cy="12150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A5B176-D1DD-4849-8A61-D02DF04C0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67" t="57474" r="5199" b="11339"/>
          <a:stretch/>
        </p:blipFill>
        <p:spPr>
          <a:xfrm>
            <a:off x="6735778" y="4517679"/>
            <a:ext cx="4418091" cy="14485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3EFB46-402E-419F-87BE-013B89873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58" t="60788" r="45456" b="12898"/>
          <a:stretch/>
        </p:blipFill>
        <p:spPr>
          <a:xfrm>
            <a:off x="5368705" y="4671587"/>
            <a:ext cx="1240326" cy="12222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998F7D-5A83-4494-BA90-20FBFCE1A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07" t="38176" r="22119" b="43948"/>
          <a:stretch/>
        </p:blipFill>
        <p:spPr>
          <a:xfrm>
            <a:off x="8591739" y="3621386"/>
            <a:ext cx="651849" cy="8302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410096-0A7E-41B8-96DD-D0F5193A7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60" t="38176" r="73937" b="43948"/>
          <a:stretch/>
        </p:blipFill>
        <p:spPr>
          <a:xfrm>
            <a:off x="2625505" y="3621386"/>
            <a:ext cx="768038" cy="83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583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0-12-14 12-41-34-04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699" y="217414"/>
            <a:ext cx="11329332" cy="621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3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DBC8-98D2-49C4-9F99-4E492748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Generative Modeling: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7DE4-408B-491F-8F6B-D1771EE01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6184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Autoencoders and Variational Autoencoders (VAEs)</a:t>
            </a:r>
          </a:p>
          <a:p>
            <a:pPr marL="0" indent="0" algn="ctr">
              <a:buNone/>
            </a:pPr>
            <a:r>
              <a:rPr lang="en-US" sz="2000" dirty="0"/>
              <a:t>Learn </a:t>
            </a:r>
            <a:r>
              <a:rPr lang="en-US" sz="2000" b="1" dirty="0"/>
              <a:t>lower-dimensional</a:t>
            </a:r>
            <a:r>
              <a:rPr lang="en-US" sz="2000" dirty="0"/>
              <a:t> latent space and </a:t>
            </a:r>
            <a:r>
              <a:rPr lang="en-US" sz="2000" b="1" dirty="0"/>
              <a:t>sample</a:t>
            </a:r>
            <a:r>
              <a:rPr lang="en-US" sz="2000" dirty="0"/>
              <a:t> to generate input reconstructions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FA2DA-CB96-494B-8384-6D8AB99F9C27}"/>
              </a:ext>
            </a:extLst>
          </p:cNvPr>
          <p:cNvSpPr txBox="1">
            <a:spLocks/>
          </p:cNvSpPr>
          <p:nvPr/>
        </p:nvSpPr>
        <p:spPr>
          <a:xfrm>
            <a:off x="6877616" y="1825625"/>
            <a:ext cx="44761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Generative Adversarial Networks (GANs)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Competing </a:t>
            </a:r>
            <a:r>
              <a:rPr lang="en-US" sz="2000" b="1" dirty="0"/>
              <a:t>generator</a:t>
            </a:r>
            <a:r>
              <a:rPr lang="en-US" sz="2000" dirty="0"/>
              <a:t> and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discriminator</a:t>
            </a:r>
            <a:r>
              <a:rPr lang="en-US" sz="2000" dirty="0"/>
              <a:t>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5FBD1-D4EE-418D-8BC7-F93F5507D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70" b="99048" l="0" r="96648">
                        <a14:foregroundMark x1="41155" y1="8889" x2="76723" y2="37143"/>
                        <a14:foregroundMark x1="76723" y1="37143" x2="52886" y2="38413"/>
                        <a14:foregroundMark x1="52886" y1="38413" x2="39106" y2="58095"/>
                        <a14:foregroundMark x1="39106" y1="58095" x2="37244" y2="80000"/>
                        <a14:foregroundMark x1="37244" y1="80000" x2="35568" y2="44444"/>
                        <a14:foregroundMark x1="35568" y1="44444" x2="13222" y2="77778"/>
                        <a14:foregroundMark x1="13222" y1="77778" x2="56797" y2="67619"/>
                        <a14:foregroundMark x1="56797" y1="67619" x2="81378" y2="34921"/>
                        <a14:foregroundMark x1="81378" y1="34921" x2="91061" y2="46984"/>
                        <a14:foregroundMark x1="91061" y1="46984" x2="89758" y2="55556"/>
                        <a14:foregroundMark x1="90689" y1="47302" x2="81006" y2="58095"/>
                        <a14:foregroundMark x1="68156" y1="52381" x2="80261" y2="52063"/>
                        <a14:foregroundMark x1="80261" y1="52063" x2="82309" y2="50794"/>
                        <a14:foregroundMark x1="88827" y1="36508" x2="93669" y2="56825"/>
                        <a14:foregroundMark x1="93669" y1="56825" x2="94041" y2="57460"/>
                        <a14:foregroundMark x1="96089" y1="41587" x2="94600" y2="61587"/>
                        <a14:foregroundMark x1="95531" y1="41905" x2="89944" y2="62857"/>
                        <a14:foregroundMark x1="93110" y1="32698" x2="86220" y2="62857"/>
                        <a14:foregroundMark x1="96089" y1="24762" x2="80819" y2="39048"/>
                        <a14:foregroundMark x1="80819" y1="39048" x2="78585" y2="35556"/>
                        <a14:foregroundMark x1="63873" y1="7619" x2="48603" y2="17460"/>
                        <a14:foregroundMark x1="47672" y1="8254" x2="43762" y2="42222"/>
                        <a14:foregroundMark x1="45996" y1="8254" x2="38920" y2="41587"/>
                        <a14:foregroundMark x1="38920" y1="41587" x2="40223" y2="69206"/>
                        <a14:foregroundMark x1="44134" y1="54921" x2="49721" y2="99048"/>
                        <a14:foregroundMark x1="66108" y1="29524" x2="43575" y2="69206"/>
                        <a14:foregroundMark x1="43575" y1="69206" x2="43389" y2="69841"/>
                        <a14:foregroundMark x1="44879" y1="63492" x2="46741" y2="90476"/>
                        <a14:foregroundMark x1="46741" y1="90476" x2="49162" y2="99048"/>
                        <a14:foregroundMark x1="43762" y1="56190" x2="1304" y2="77778"/>
                        <a14:foregroundMark x1="11546" y1="68889" x2="13780" y2="89524"/>
                        <a14:foregroundMark x1="13780" y1="89524" x2="17318" y2="91746"/>
                        <a14:foregroundMark x1="11918" y1="62857" x2="372" y2="79683"/>
                        <a14:foregroundMark x1="7263" y1="60317" x2="39665" y2="72063"/>
                        <a14:foregroundMark x1="37616" y1="58095" x2="3724" y2="84444"/>
                        <a14:foregroundMark x1="3538" y1="76825" x2="22719" y2="95238"/>
                        <a14:foregroundMark x1="22719" y1="95238" x2="32775" y2="98413"/>
                        <a14:foregroundMark x1="58101" y1="77460" x2="43762" y2="90794"/>
                        <a14:foregroundMark x1="43762" y1="90794" x2="23277" y2="95556"/>
                        <a14:foregroundMark x1="29795" y1="69206" x2="52514" y2="78730"/>
                        <a14:foregroundMark x1="66667" y1="72063" x2="30354" y2="85079"/>
                        <a14:foregroundMark x1="31471" y1="25397" x2="15829" y2="40317"/>
                        <a14:foregroundMark x1="27747" y1="13968" x2="1490" y2="37778"/>
                        <a14:foregroundMark x1="1490" y1="37778" x2="1490" y2="37778"/>
                        <a14:foregroundMark x1="37616" y1="11111" x2="11546" y2="58413"/>
                        <a14:foregroundMark x1="41341" y1="21270" x2="1304" y2="61270"/>
                        <a14:foregroundMark x1="33892" y1="22222" x2="4097" y2="43175"/>
                        <a14:foregroundMark x1="26629" y1="13016" x2="15270" y2="23492"/>
                        <a14:foregroundMark x1="13447" y1="13060" x2="34451" y2="17143"/>
                        <a14:foregroundMark x1="35754" y1="8254" x2="9870" y2="17143"/>
                        <a14:foregroundMark x1="7680" y1="16123" x2="21788" y2="24762"/>
                        <a14:foregroundMark x1="21788" y1="24762" x2="27561" y2="24762"/>
                        <a14:foregroundMark x1="26071" y1="1587" x2="25879" y2="1660"/>
                        <a14:foregroundMark x1="2996" y1="18611" x2="6704" y2="39683"/>
                        <a14:foregroundMark x1="19365" y1="9916" x2="46741" y2="5079"/>
                        <a14:foregroundMark x1="46741" y1="5079" x2="79330" y2="6349"/>
                        <a14:foregroundMark x1="80819" y1="11429" x2="95158" y2="39683"/>
                        <a14:foregroundMark x1="94600" y1="17460" x2="93482" y2="41270"/>
                        <a14:foregroundMark x1="93482" y1="41270" x2="94227" y2="45397"/>
                        <a14:foregroundMark x1="94600" y1="10476" x2="62197" y2="32381"/>
                        <a14:foregroundMark x1="66853" y1="9841" x2="89944" y2="15873"/>
                        <a14:foregroundMark x1="87709" y1="6032" x2="96648" y2="6667"/>
                        <a14:foregroundMark x1="87896" y1="53016" x2="56983" y2="85714"/>
                        <a14:foregroundMark x1="56983" y1="85714" x2="43389" y2="92063"/>
                        <a14:foregroundMark x1="58845" y1="76190" x2="73929" y2="85397"/>
                        <a14:foregroundMark x1="73929" y1="85397" x2="96276" y2="82222"/>
                        <a14:backgroundMark x1="25698" y1="1270" x2="0" y2="149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8735" y="3871196"/>
            <a:ext cx="3993946" cy="2342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E195CC-DFB9-4795-9067-33DADF0D6B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70" b="99048" l="0" r="96648">
                        <a14:foregroundMark x1="41155" y1="8889" x2="76723" y2="37143"/>
                        <a14:foregroundMark x1="76723" y1="37143" x2="52886" y2="38413"/>
                        <a14:foregroundMark x1="52886" y1="38413" x2="39106" y2="58095"/>
                        <a14:foregroundMark x1="39106" y1="58095" x2="37244" y2="80000"/>
                        <a14:foregroundMark x1="37244" y1="80000" x2="35568" y2="44444"/>
                        <a14:foregroundMark x1="35568" y1="44444" x2="13222" y2="77778"/>
                        <a14:foregroundMark x1="13222" y1="77778" x2="56797" y2="67619"/>
                        <a14:foregroundMark x1="56797" y1="67619" x2="81378" y2="34921"/>
                        <a14:foregroundMark x1="81378" y1="34921" x2="91061" y2="46984"/>
                        <a14:foregroundMark x1="91061" y1="46984" x2="89758" y2="55556"/>
                        <a14:foregroundMark x1="90689" y1="47302" x2="81006" y2="58095"/>
                        <a14:foregroundMark x1="68156" y1="52381" x2="80261" y2="52063"/>
                        <a14:foregroundMark x1="80261" y1="52063" x2="82309" y2="50794"/>
                        <a14:foregroundMark x1="88827" y1="36508" x2="93669" y2="56825"/>
                        <a14:foregroundMark x1="93669" y1="56825" x2="94041" y2="57460"/>
                        <a14:foregroundMark x1="96089" y1="41587" x2="94600" y2="61587"/>
                        <a14:foregroundMark x1="95531" y1="41905" x2="89944" y2="62857"/>
                        <a14:foregroundMark x1="93110" y1="32698" x2="86220" y2="62857"/>
                        <a14:foregroundMark x1="96089" y1="24762" x2="80819" y2="39048"/>
                        <a14:foregroundMark x1="80819" y1="39048" x2="78585" y2="35556"/>
                        <a14:foregroundMark x1="63873" y1="7619" x2="48603" y2="17460"/>
                        <a14:foregroundMark x1="47672" y1="8254" x2="43762" y2="42222"/>
                        <a14:foregroundMark x1="45996" y1="8254" x2="38920" y2="41587"/>
                        <a14:foregroundMark x1="38920" y1="41587" x2="40223" y2="69206"/>
                        <a14:foregroundMark x1="44134" y1="54921" x2="49721" y2="99048"/>
                        <a14:foregroundMark x1="66108" y1="29524" x2="43575" y2="69206"/>
                        <a14:foregroundMark x1="43575" y1="69206" x2="43389" y2="69841"/>
                        <a14:foregroundMark x1="44879" y1="63492" x2="46741" y2="90476"/>
                        <a14:foregroundMark x1="46741" y1="90476" x2="49162" y2="99048"/>
                        <a14:foregroundMark x1="43762" y1="56190" x2="1304" y2="77778"/>
                        <a14:foregroundMark x1="11546" y1="68889" x2="13780" y2="89524"/>
                        <a14:foregroundMark x1="13780" y1="89524" x2="17318" y2="91746"/>
                        <a14:foregroundMark x1="11918" y1="62857" x2="372" y2="79683"/>
                        <a14:foregroundMark x1="7263" y1="60317" x2="39665" y2="72063"/>
                        <a14:foregroundMark x1="37616" y1="58095" x2="3724" y2="84444"/>
                        <a14:foregroundMark x1="3538" y1="76825" x2="22719" y2="95238"/>
                        <a14:foregroundMark x1="22719" y1="95238" x2="32775" y2="98413"/>
                        <a14:foregroundMark x1="58101" y1="77460" x2="43762" y2="90794"/>
                        <a14:foregroundMark x1="43762" y1="90794" x2="23277" y2="95556"/>
                        <a14:foregroundMark x1="29795" y1="69206" x2="52514" y2="78730"/>
                        <a14:foregroundMark x1="66667" y1="72063" x2="30354" y2="85079"/>
                        <a14:foregroundMark x1="31471" y1="25397" x2="15829" y2="40317"/>
                        <a14:foregroundMark x1="27747" y1="13968" x2="1490" y2="37778"/>
                        <a14:foregroundMark x1="1490" y1="37778" x2="1490" y2="37778"/>
                        <a14:foregroundMark x1="37616" y1="11111" x2="11546" y2="58413"/>
                        <a14:foregroundMark x1="41341" y1="21270" x2="1304" y2="61270"/>
                        <a14:foregroundMark x1="33892" y1="22222" x2="4097" y2="43175"/>
                        <a14:foregroundMark x1="26629" y1="13016" x2="15270" y2="23492"/>
                        <a14:foregroundMark x1="13447" y1="13060" x2="34451" y2="17143"/>
                        <a14:foregroundMark x1="35754" y1="8254" x2="9870" y2="17143"/>
                        <a14:foregroundMark x1="7680" y1="16123" x2="21788" y2="24762"/>
                        <a14:foregroundMark x1="21788" y1="24762" x2="27561" y2="24762"/>
                        <a14:foregroundMark x1="26071" y1="1587" x2="25879" y2="1660"/>
                        <a14:foregroundMark x1="2996" y1="18611" x2="6704" y2="39683"/>
                        <a14:foregroundMark x1="19365" y1="9916" x2="46741" y2="5079"/>
                        <a14:foregroundMark x1="46741" y1="5079" x2="79330" y2="6349"/>
                        <a14:foregroundMark x1="80819" y1="11429" x2="95158" y2="39683"/>
                        <a14:foregroundMark x1="94600" y1="17460" x2="93482" y2="41270"/>
                        <a14:foregroundMark x1="93482" y1="41270" x2="94227" y2="45397"/>
                        <a14:foregroundMark x1="94600" y1="10476" x2="62197" y2="32381"/>
                        <a14:foregroundMark x1="66853" y1="9841" x2="89944" y2="15873"/>
                        <a14:foregroundMark x1="87709" y1="6032" x2="96648" y2="6667"/>
                        <a14:foregroundMark x1="87896" y1="53016" x2="56983" y2="85714"/>
                        <a14:foregroundMark x1="56983" y1="85714" x2="43389" y2="92063"/>
                        <a14:foregroundMark x1="58845" y1="76190" x2="73929" y2="85397"/>
                        <a14:foregroundMark x1="73929" y1="85397" x2="96276" y2="82222"/>
                        <a14:backgroundMark x1="25698" y1="1270" x2="0" y2="14921"/>
                      </a14:backgroundRemoval>
                    </a14:imgEffect>
                  </a14:imgLayer>
                </a14:imgProps>
              </a:ext>
            </a:extLst>
          </a:blip>
          <a:srcRect l="5165" t="65851" r="85768" b="10576"/>
          <a:stretch/>
        </p:blipFill>
        <p:spPr>
          <a:xfrm>
            <a:off x="2897109" y="4771176"/>
            <a:ext cx="362139" cy="552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54CD42-B405-4FFB-803A-9DA7E8D7B8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70" b="99048" l="0" r="96648">
                        <a14:foregroundMark x1="41155" y1="8889" x2="76723" y2="37143"/>
                        <a14:foregroundMark x1="76723" y1="37143" x2="52886" y2="38413"/>
                        <a14:foregroundMark x1="52886" y1="38413" x2="39106" y2="58095"/>
                        <a14:foregroundMark x1="39106" y1="58095" x2="37244" y2="80000"/>
                        <a14:foregroundMark x1="37244" y1="80000" x2="35568" y2="44444"/>
                        <a14:foregroundMark x1="35568" y1="44444" x2="13222" y2="77778"/>
                        <a14:foregroundMark x1="13222" y1="77778" x2="56797" y2="67619"/>
                        <a14:foregroundMark x1="56797" y1="67619" x2="81378" y2="34921"/>
                        <a14:foregroundMark x1="81378" y1="34921" x2="91061" y2="46984"/>
                        <a14:foregroundMark x1="91061" y1="46984" x2="89758" y2="55556"/>
                        <a14:foregroundMark x1="90689" y1="47302" x2="81006" y2="58095"/>
                        <a14:foregroundMark x1="68156" y1="52381" x2="80261" y2="52063"/>
                        <a14:foregroundMark x1="80261" y1="52063" x2="82309" y2="50794"/>
                        <a14:foregroundMark x1="88827" y1="36508" x2="93669" y2="56825"/>
                        <a14:foregroundMark x1="93669" y1="56825" x2="94041" y2="57460"/>
                        <a14:foregroundMark x1="96089" y1="41587" x2="94600" y2="61587"/>
                        <a14:foregroundMark x1="95531" y1="41905" x2="89944" y2="62857"/>
                        <a14:foregroundMark x1="93110" y1="32698" x2="86220" y2="62857"/>
                        <a14:foregroundMark x1="96089" y1="24762" x2="80819" y2="39048"/>
                        <a14:foregroundMark x1="80819" y1="39048" x2="78585" y2="35556"/>
                        <a14:foregroundMark x1="63873" y1="7619" x2="48603" y2="17460"/>
                        <a14:foregroundMark x1="47672" y1="8254" x2="43762" y2="42222"/>
                        <a14:foregroundMark x1="45996" y1="8254" x2="38920" y2="41587"/>
                        <a14:foregroundMark x1="38920" y1="41587" x2="40223" y2="69206"/>
                        <a14:foregroundMark x1="44134" y1="54921" x2="49721" y2="99048"/>
                        <a14:foregroundMark x1="66108" y1="29524" x2="43575" y2="69206"/>
                        <a14:foregroundMark x1="43575" y1="69206" x2="43389" y2="69841"/>
                        <a14:foregroundMark x1="44879" y1="63492" x2="46741" y2="90476"/>
                        <a14:foregroundMark x1="46741" y1="90476" x2="49162" y2="99048"/>
                        <a14:foregroundMark x1="43762" y1="56190" x2="1304" y2="77778"/>
                        <a14:foregroundMark x1="11546" y1="68889" x2="13780" y2="89524"/>
                        <a14:foregroundMark x1="13780" y1="89524" x2="17318" y2="91746"/>
                        <a14:foregroundMark x1="11918" y1="62857" x2="372" y2="79683"/>
                        <a14:foregroundMark x1="7263" y1="60317" x2="39665" y2="72063"/>
                        <a14:foregroundMark x1="37616" y1="58095" x2="3724" y2="84444"/>
                        <a14:foregroundMark x1="3538" y1="76825" x2="22719" y2="95238"/>
                        <a14:foregroundMark x1="22719" y1="95238" x2="32775" y2="98413"/>
                        <a14:foregroundMark x1="58101" y1="77460" x2="43762" y2="90794"/>
                        <a14:foregroundMark x1="43762" y1="90794" x2="23277" y2="95556"/>
                        <a14:foregroundMark x1="29795" y1="69206" x2="52514" y2="78730"/>
                        <a14:foregroundMark x1="66667" y1="72063" x2="30354" y2="85079"/>
                        <a14:foregroundMark x1="31471" y1="25397" x2="15829" y2="40317"/>
                        <a14:foregroundMark x1="27747" y1="13968" x2="1490" y2="37778"/>
                        <a14:foregroundMark x1="1490" y1="37778" x2="1490" y2="37778"/>
                        <a14:foregroundMark x1="37616" y1="11111" x2="11546" y2="58413"/>
                        <a14:foregroundMark x1="41341" y1="21270" x2="1304" y2="61270"/>
                        <a14:foregroundMark x1="33892" y1="22222" x2="4097" y2="43175"/>
                        <a14:foregroundMark x1="26629" y1="13016" x2="15270" y2="23492"/>
                        <a14:foregroundMark x1="13447" y1="13060" x2="34451" y2="17143"/>
                        <a14:foregroundMark x1="35754" y1="8254" x2="9870" y2="17143"/>
                        <a14:foregroundMark x1="7680" y1="16123" x2="21788" y2="24762"/>
                        <a14:foregroundMark x1="21788" y1="24762" x2="27561" y2="24762"/>
                        <a14:foregroundMark x1="26071" y1="1587" x2="25879" y2="1660"/>
                        <a14:foregroundMark x1="2996" y1="18611" x2="6704" y2="39683"/>
                        <a14:foregroundMark x1="19365" y1="9916" x2="46741" y2="5079"/>
                        <a14:foregroundMark x1="46741" y1="5079" x2="79330" y2="6349"/>
                        <a14:foregroundMark x1="80819" y1="11429" x2="95158" y2="39683"/>
                        <a14:foregroundMark x1="94600" y1="17460" x2="93482" y2="41270"/>
                        <a14:foregroundMark x1="93482" y1="41270" x2="94227" y2="45397"/>
                        <a14:foregroundMark x1="94600" y1="10476" x2="62197" y2="32381"/>
                        <a14:foregroundMark x1="66853" y1="9841" x2="89944" y2="15873"/>
                        <a14:foregroundMark x1="87709" y1="6032" x2="96648" y2="6667"/>
                        <a14:foregroundMark x1="87896" y1="53016" x2="56983" y2="85714"/>
                        <a14:foregroundMark x1="56983" y1="85714" x2="43389" y2="92063"/>
                        <a14:foregroundMark x1="58845" y1="76190" x2="73929" y2="85397"/>
                        <a14:foregroundMark x1="73929" y1="85397" x2="96276" y2="82222"/>
                        <a14:backgroundMark x1="25698" y1="1270" x2="0" y2="14921"/>
                      </a14:backgroundRemoval>
                    </a14:imgEffect>
                  </a14:imgLayer>
                </a14:imgProps>
              </a:ext>
            </a:extLst>
          </a:blip>
          <a:srcRect l="15318" t="55111" r="59520" b="3012"/>
          <a:stretch/>
        </p:blipFill>
        <p:spPr>
          <a:xfrm>
            <a:off x="3281880" y="4552049"/>
            <a:ext cx="1004935" cy="9811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8E3205-AE3A-4E1C-8FD3-FFAF3BAD2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70" b="99048" l="0" r="96648">
                        <a14:foregroundMark x1="41155" y1="8889" x2="76723" y2="37143"/>
                        <a14:foregroundMark x1="76723" y1="37143" x2="52886" y2="38413"/>
                        <a14:foregroundMark x1="52886" y1="38413" x2="39106" y2="58095"/>
                        <a14:foregroundMark x1="39106" y1="58095" x2="37244" y2="80000"/>
                        <a14:foregroundMark x1="37244" y1="80000" x2="35568" y2="44444"/>
                        <a14:foregroundMark x1="35568" y1="44444" x2="13222" y2="77778"/>
                        <a14:foregroundMark x1="13222" y1="77778" x2="56797" y2="67619"/>
                        <a14:foregroundMark x1="56797" y1="67619" x2="81378" y2="34921"/>
                        <a14:foregroundMark x1="81378" y1="34921" x2="91061" y2="46984"/>
                        <a14:foregroundMark x1="91061" y1="46984" x2="89758" y2="55556"/>
                        <a14:foregroundMark x1="90689" y1="47302" x2="81006" y2="58095"/>
                        <a14:foregroundMark x1="68156" y1="52381" x2="80261" y2="52063"/>
                        <a14:foregroundMark x1="80261" y1="52063" x2="82309" y2="50794"/>
                        <a14:foregroundMark x1="88827" y1="36508" x2="93669" y2="56825"/>
                        <a14:foregroundMark x1="93669" y1="56825" x2="94041" y2="57460"/>
                        <a14:foregroundMark x1="96089" y1="41587" x2="94600" y2="61587"/>
                        <a14:foregroundMark x1="95531" y1="41905" x2="89944" y2="62857"/>
                        <a14:foregroundMark x1="93110" y1="32698" x2="86220" y2="62857"/>
                        <a14:foregroundMark x1="96089" y1="24762" x2="80819" y2="39048"/>
                        <a14:foregroundMark x1="80819" y1="39048" x2="78585" y2="35556"/>
                        <a14:foregroundMark x1="63873" y1="7619" x2="48603" y2="17460"/>
                        <a14:foregroundMark x1="47672" y1="8254" x2="43762" y2="42222"/>
                        <a14:foregroundMark x1="45996" y1="8254" x2="38920" y2="41587"/>
                        <a14:foregroundMark x1="38920" y1="41587" x2="40223" y2="69206"/>
                        <a14:foregroundMark x1="44134" y1="54921" x2="49721" y2="99048"/>
                        <a14:foregroundMark x1="66108" y1="29524" x2="43575" y2="69206"/>
                        <a14:foregroundMark x1="43575" y1="69206" x2="43389" y2="69841"/>
                        <a14:foregroundMark x1="44879" y1="63492" x2="46741" y2="90476"/>
                        <a14:foregroundMark x1="46741" y1="90476" x2="49162" y2="99048"/>
                        <a14:foregroundMark x1="43762" y1="56190" x2="1304" y2="77778"/>
                        <a14:foregroundMark x1="11546" y1="68889" x2="13780" y2="89524"/>
                        <a14:foregroundMark x1="13780" y1="89524" x2="17318" y2="91746"/>
                        <a14:foregroundMark x1="11918" y1="62857" x2="372" y2="79683"/>
                        <a14:foregroundMark x1="7263" y1="60317" x2="39665" y2="72063"/>
                        <a14:foregroundMark x1="37616" y1="58095" x2="3724" y2="84444"/>
                        <a14:foregroundMark x1="3538" y1="76825" x2="22719" y2="95238"/>
                        <a14:foregroundMark x1="22719" y1="95238" x2="32775" y2="98413"/>
                        <a14:foregroundMark x1="58101" y1="77460" x2="43762" y2="90794"/>
                        <a14:foregroundMark x1="43762" y1="90794" x2="23277" y2="95556"/>
                        <a14:foregroundMark x1="29795" y1="69206" x2="52514" y2="78730"/>
                        <a14:foregroundMark x1="66667" y1="72063" x2="30354" y2="85079"/>
                        <a14:foregroundMark x1="31471" y1="25397" x2="15829" y2="40317"/>
                        <a14:foregroundMark x1="27747" y1="13968" x2="1490" y2="37778"/>
                        <a14:foregroundMark x1="1490" y1="37778" x2="1490" y2="37778"/>
                        <a14:foregroundMark x1="37616" y1="11111" x2="11546" y2="58413"/>
                        <a14:foregroundMark x1="41341" y1="21270" x2="1304" y2="61270"/>
                        <a14:foregroundMark x1="33892" y1="22222" x2="4097" y2="43175"/>
                        <a14:foregroundMark x1="26629" y1="13016" x2="15270" y2="23492"/>
                        <a14:foregroundMark x1="13447" y1="13060" x2="34451" y2="17143"/>
                        <a14:foregroundMark x1="35754" y1="8254" x2="9870" y2="17143"/>
                        <a14:foregroundMark x1="7680" y1="16123" x2="21788" y2="24762"/>
                        <a14:foregroundMark x1="21788" y1="24762" x2="27561" y2="24762"/>
                        <a14:foregroundMark x1="26071" y1="1587" x2="25879" y2="1660"/>
                        <a14:foregroundMark x1="2996" y1="18611" x2="6704" y2="39683"/>
                        <a14:foregroundMark x1="19365" y1="9916" x2="46741" y2="5079"/>
                        <a14:foregroundMark x1="46741" y1="5079" x2="79330" y2="6349"/>
                        <a14:foregroundMark x1="80819" y1="11429" x2="95158" y2="39683"/>
                        <a14:foregroundMark x1="94600" y1="17460" x2="93482" y2="41270"/>
                        <a14:foregroundMark x1="93482" y1="41270" x2="94227" y2="45397"/>
                        <a14:foregroundMark x1="94600" y1="10476" x2="62197" y2="32381"/>
                        <a14:foregroundMark x1="66853" y1="9841" x2="89944" y2="15873"/>
                        <a14:foregroundMark x1="87709" y1="6032" x2="96648" y2="6667"/>
                        <a14:foregroundMark x1="87896" y1="53016" x2="56983" y2="85714"/>
                        <a14:foregroundMark x1="56983" y1="85714" x2="43389" y2="92063"/>
                        <a14:foregroundMark x1="58845" y1="76190" x2="73929" y2="85397"/>
                        <a14:foregroundMark x1="73929" y1="85397" x2="96276" y2="82222"/>
                        <a14:backgroundMark x1="25698" y1="1270" x2="0" y2="14921"/>
                      </a14:backgroundRemoval>
                    </a14:imgEffect>
                  </a14:imgLayer>
                </a14:imgProps>
              </a:ext>
            </a:extLst>
          </a:blip>
          <a:srcRect l="62221" t="28819" r="13070" b="17360"/>
          <a:stretch/>
        </p:blipFill>
        <p:spPr>
          <a:xfrm>
            <a:off x="1910281" y="4552049"/>
            <a:ext cx="986828" cy="12609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91913C-6315-494B-AA9E-6278B0C35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70" b="99048" l="0" r="96648">
                        <a14:foregroundMark x1="41155" y1="8889" x2="76723" y2="37143"/>
                        <a14:foregroundMark x1="76723" y1="37143" x2="52886" y2="38413"/>
                        <a14:foregroundMark x1="52886" y1="38413" x2="39106" y2="58095"/>
                        <a14:foregroundMark x1="39106" y1="58095" x2="37244" y2="80000"/>
                        <a14:foregroundMark x1="37244" y1="80000" x2="35568" y2="44444"/>
                        <a14:foregroundMark x1="35568" y1="44444" x2="13222" y2="77778"/>
                        <a14:foregroundMark x1="13222" y1="77778" x2="56797" y2="67619"/>
                        <a14:foregroundMark x1="56797" y1="67619" x2="81378" y2="34921"/>
                        <a14:foregroundMark x1="81378" y1="34921" x2="91061" y2="46984"/>
                        <a14:foregroundMark x1="91061" y1="46984" x2="89758" y2="55556"/>
                        <a14:foregroundMark x1="90689" y1="47302" x2="81006" y2="58095"/>
                        <a14:foregroundMark x1="68156" y1="52381" x2="80261" y2="52063"/>
                        <a14:foregroundMark x1="80261" y1="52063" x2="82309" y2="50794"/>
                        <a14:foregroundMark x1="88827" y1="36508" x2="93669" y2="56825"/>
                        <a14:foregroundMark x1="93669" y1="56825" x2="94041" y2="57460"/>
                        <a14:foregroundMark x1="96089" y1="41587" x2="94600" y2="61587"/>
                        <a14:foregroundMark x1="95531" y1="41905" x2="89944" y2="62857"/>
                        <a14:foregroundMark x1="93110" y1="32698" x2="86220" y2="62857"/>
                        <a14:foregroundMark x1="96089" y1="24762" x2="80819" y2="39048"/>
                        <a14:foregroundMark x1="80819" y1="39048" x2="78585" y2="35556"/>
                        <a14:foregroundMark x1="63873" y1="7619" x2="48603" y2="17460"/>
                        <a14:foregroundMark x1="47672" y1="8254" x2="43762" y2="42222"/>
                        <a14:foregroundMark x1="45996" y1="8254" x2="38920" y2="41587"/>
                        <a14:foregroundMark x1="38920" y1="41587" x2="40223" y2="69206"/>
                        <a14:foregroundMark x1="44134" y1="54921" x2="49721" y2="99048"/>
                        <a14:foregroundMark x1="66108" y1="29524" x2="43575" y2="69206"/>
                        <a14:foregroundMark x1="43575" y1="69206" x2="43389" y2="69841"/>
                        <a14:foregroundMark x1="44879" y1="63492" x2="46741" y2="90476"/>
                        <a14:foregroundMark x1="46741" y1="90476" x2="49162" y2="99048"/>
                        <a14:foregroundMark x1="43762" y1="56190" x2="1304" y2="77778"/>
                        <a14:foregroundMark x1="11546" y1="68889" x2="13780" y2="89524"/>
                        <a14:foregroundMark x1="13780" y1="89524" x2="17318" y2="91746"/>
                        <a14:foregroundMark x1="11918" y1="62857" x2="372" y2="79683"/>
                        <a14:foregroundMark x1="7263" y1="60317" x2="39665" y2="72063"/>
                        <a14:foregroundMark x1="37616" y1="58095" x2="3724" y2="84444"/>
                        <a14:foregroundMark x1="3538" y1="76825" x2="22719" y2="95238"/>
                        <a14:foregroundMark x1="22719" y1="95238" x2="32775" y2="98413"/>
                        <a14:foregroundMark x1="58101" y1="77460" x2="43762" y2="90794"/>
                        <a14:foregroundMark x1="43762" y1="90794" x2="23277" y2="95556"/>
                        <a14:foregroundMark x1="29795" y1="69206" x2="52514" y2="78730"/>
                        <a14:foregroundMark x1="66667" y1="72063" x2="30354" y2="85079"/>
                        <a14:foregroundMark x1="31471" y1="25397" x2="15829" y2="40317"/>
                        <a14:foregroundMark x1="27747" y1="13968" x2="1490" y2="37778"/>
                        <a14:foregroundMark x1="1490" y1="37778" x2="1490" y2="37778"/>
                        <a14:foregroundMark x1="37616" y1="11111" x2="11546" y2="58413"/>
                        <a14:foregroundMark x1="41341" y1="21270" x2="1304" y2="61270"/>
                        <a14:foregroundMark x1="33892" y1="22222" x2="4097" y2="43175"/>
                        <a14:foregroundMark x1="26629" y1="13016" x2="15270" y2="23492"/>
                        <a14:foregroundMark x1="13447" y1="13060" x2="34451" y2="17143"/>
                        <a14:foregroundMark x1="35754" y1="8254" x2="9870" y2="17143"/>
                        <a14:foregroundMark x1="7680" y1="16123" x2="21788" y2="24762"/>
                        <a14:foregroundMark x1="21788" y1="24762" x2="27561" y2="24762"/>
                        <a14:foregroundMark x1="26071" y1="1587" x2="25879" y2="1660"/>
                        <a14:foregroundMark x1="2996" y1="18611" x2="6704" y2="39683"/>
                        <a14:foregroundMark x1="19365" y1="9916" x2="46741" y2="5079"/>
                        <a14:foregroundMark x1="46741" y1="5079" x2="79330" y2="6349"/>
                        <a14:foregroundMark x1="80819" y1="11429" x2="95158" y2="39683"/>
                        <a14:foregroundMark x1="94600" y1="17460" x2="93482" y2="41270"/>
                        <a14:foregroundMark x1="93482" y1="41270" x2="94227" y2="45397"/>
                        <a14:foregroundMark x1="94600" y1="10476" x2="62197" y2="32381"/>
                        <a14:foregroundMark x1="66853" y1="9841" x2="89944" y2="15873"/>
                        <a14:foregroundMark x1="87709" y1="6032" x2="96648" y2="6667"/>
                        <a14:foregroundMark x1="87896" y1="53016" x2="56983" y2="85714"/>
                        <a14:foregroundMark x1="56983" y1="85714" x2="43389" y2="92063"/>
                        <a14:foregroundMark x1="58845" y1="76190" x2="73929" y2="85397"/>
                        <a14:foregroundMark x1="73929" y1="85397" x2="96276" y2="82222"/>
                        <a14:backgroundMark x1="25698" y1="1270" x2="0" y2="14921"/>
                      </a14:backgroundRemoval>
                    </a14:imgEffect>
                  </a14:imgLayer>
                </a14:imgProps>
              </a:ext>
            </a:extLst>
          </a:blip>
          <a:srcRect l="40999" t="3708" r="49934" b="50307"/>
          <a:stretch/>
        </p:blipFill>
        <p:spPr>
          <a:xfrm>
            <a:off x="1427582" y="4503922"/>
            <a:ext cx="362139" cy="10773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D36451-994E-463B-93A1-9B692F0F74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70" b="99048" l="0" r="96648">
                        <a14:foregroundMark x1="41155" y1="8889" x2="76723" y2="37143"/>
                        <a14:foregroundMark x1="76723" y1="37143" x2="52886" y2="38413"/>
                        <a14:foregroundMark x1="52886" y1="38413" x2="39106" y2="58095"/>
                        <a14:foregroundMark x1="39106" y1="58095" x2="37244" y2="80000"/>
                        <a14:foregroundMark x1="37244" y1="80000" x2="35568" y2="44444"/>
                        <a14:foregroundMark x1="35568" y1="44444" x2="13222" y2="77778"/>
                        <a14:foregroundMark x1="13222" y1="77778" x2="56797" y2="67619"/>
                        <a14:foregroundMark x1="56797" y1="67619" x2="81378" y2="34921"/>
                        <a14:foregroundMark x1="81378" y1="34921" x2="91061" y2="46984"/>
                        <a14:foregroundMark x1="91061" y1="46984" x2="89758" y2="55556"/>
                        <a14:foregroundMark x1="90689" y1="47302" x2="81006" y2="58095"/>
                        <a14:foregroundMark x1="68156" y1="52381" x2="80261" y2="52063"/>
                        <a14:foregroundMark x1="80261" y1="52063" x2="82309" y2="50794"/>
                        <a14:foregroundMark x1="88827" y1="36508" x2="93669" y2="56825"/>
                        <a14:foregroundMark x1="93669" y1="56825" x2="94041" y2="57460"/>
                        <a14:foregroundMark x1="96089" y1="41587" x2="94600" y2="61587"/>
                        <a14:foregroundMark x1="95531" y1="41905" x2="89944" y2="62857"/>
                        <a14:foregroundMark x1="93110" y1="32698" x2="86220" y2="62857"/>
                        <a14:foregroundMark x1="96089" y1="24762" x2="80819" y2="39048"/>
                        <a14:foregroundMark x1="80819" y1="39048" x2="78585" y2="35556"/>
                        <a14:foregroundMark x1="63873" y1="7619" x2="48603" y2="17460"/>
                        <a14:foregroundMark x1="47672" y1="8254" x2="43762" y2="42222"/>
                        <a14:foregroundMark x1="45996" y1="8254" x2="38920" y2="41587"/>
                        <a14:foregroundMark x1="38920" y1="41587" x2="40223" y2="69206"/>
                        <a14:foregroundMark x1="44134" y1="54921" x2="49721" y2="99048"/>
                        <a14:foregroundMark x1="66108" y1="29524" x2="43575" y2="69206"/>
                        <a14:foregroundMark x1="43575" y1="69206" x2="43389" y2="69841"/>
                        <a14:foregroundMark x1="44879" y1="63492" x2="46741" y2="90476"/>
                        <a14:foregroundMark x1="46741" y1="90476" x2="49162" y2="99048"/>
                        <a14:foregroundMark x1="43762" y1="56190" x2="1304" y2="77778"/>
                        <a14:foregroundMark x1="11546" y1="68889" x2="13780" y2="89524"/>
                        <a14:foregroundMark x1="13780" y1="89524" x2="17318" y2="91746"/>
                        <a14:foregroundMark x1="11918" y1="62857" x2="372" y2="79683"/>
                        <a14:foregroundMark x1="7263" y1="60317" x2="39665" y2="72063"/>
                        <a14:foregroundMark x1="37616" y1="58095" x2="3724" y2="84444"/>
                        <a14:foregroundMark x1="3538" y1="76825" x2="22719" y2="95238"/>
                        <a14:foregroundMark x1="22719" y1="95238" x2="32775" y2="98413"/>
                        <a14:foregroundMark x1="58101" y1="77460" x2="43762" y2="90794"/>
                        <a14:foregroundMark x1="43762" y1="90794" x2="23277" y2="95556"/>
                        <a14:foregroundMark x1="29795" y1="69206" x2="52514" y2="78730"/>
                        <a14:foregroundMark x1="66667" y1="72063" x2="30354" y2="85079"/>
                        <a14:foregroundMark x1="31471" y1="25397" x2="15829" y2="40317"/>
                        <a14:foregroundMark x1="27747" y1="13968" x2="1490" y2="37778"/>
                        <a14:foregroundMark x1="1490" y1="37778" x2="1490" y2="37778"/>
                        <a14:foregroundMark x1="37616" y1="11111" x2="11546" y2="58413"/>
                        <a14:foregroundMark x1="41341" y1="21270" x2="1304" y2="61270"/>
                        <a14:foregroundMark x1="33892" y1="22222" x2="4097" y2="43175"/>
                        <a14:foregroundMark x1="26629" y1="13016" x2="15270" y2="23492"/>
                        <a14:foregroundMark x1="13447" y1="13060" x2="34451" y2="17143"/>
                        <a14:foregroundMark x1="35754" y1="8254" x2="9870" y2="17143"/>
                        <a14:foregroundMark x1="7680" y1="16123" x2="21788" y2="24762"/>
                        <a14:foregroundMark x1="21788" y1="24762" x2="27561" y2="24762"/>
                        <a14:foregroundMark x1="26071" y1="1587" x2="25879" y2="1660"/>
                        <a14:foregroundMark x1="2996" y1="18611" x2="6704" y2="39683"/>
                        <a14:foregroundMark x1="19365" y1="9916" x2="46741" y2="5079"/>
                        <a14:foregroundMark x1="46741" y1="5079" x2="79330" y2="6349"/>
                        <a14:foregroundMark x1="80819" y1="11429" x2="95158" y2="39683"/>
                        <a14:foregroundMark x1="94600" y1="17460" x2="93482" y2="41270"/>
                        <a14:foregroundMark x1="93482" y1="41270" x2="94227" y2="45397"/>
                        <a14:foregroundMark x1="94600" y1="10476" x2="62197" y2="32381"/>
                        <a14:foregroundMark x1="66853" y1="9841" x2="89944" y2="15873"/>
                        <a14:foregroundMark x1="87709" y1="6032" x2="96648" y2="6667"/>
                        <a14:foregroundMark x1="87896" y1="53016" x2="56983" y2="85714"/>
                        <a14:foregroundMark x1="56983" y1="85714" x2="43389" y2="92063"/>
                        <a14:foregroundMark x1="58845" y1="76190" x2="73929" y2="85397"/>
                        <a14:foregroundMark x1="73929" y1="85397" x2="96276" y2="82222"/>
                        <a14:backgroundMark x1="25698" y1="1270" x2="0" y2="14921"/>
                      </a14:backgroundRemoval>
                    </a14:imgEffect>
                  </a14:imgLayer>
                </a14:imgProps>
              </a:ext>
            </a:extLst>
          </a:blip>
          <a:srcRect l="40824" t="51075" r="49920" b="-991"/>
          <a:stretch/>
        </p:blipFill>
        <p:spPr>
          <a:xfrm>
            <a:off x="4301902" y="4457884"/>
            <a:ext cx="369684" cy="116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571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0B3D-CD05-4405-9698-130FFD9CB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Supplemental Slide</a:t>
            </a:r>
          </a:p>
        </p:txBody>
      </p:sp>
    </p:spTree>
    <p:extLst>
      <p:ext uri="{BB962C8B-B14F-4D97-AF65-F5344CB8AC3E}">
        <p14:creationId xmlns:p14="http://schemas.microsoft.com/office/powerpoint/2010/main" val="20210108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1E6F-8778-476F-A1D0-A305C346D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83B32C-3FB6-43B6-9656-5E875120A2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400" b="1" dirty="0"/>
                  <a:t>Discriminator</a:t>
                </a:r>
                <a:r>
                  <a:rPr lang="en-US" sz="2400" dirty="0"/>
                  <a:t> tries to identify real data from fakes created by the generator:</a:t>
                </a:r>
              </a:p>
              <a:p>
                <a:pPr marL="0" indent="0" algn="ctr">
                  <a:buNone/>
                </a:pPr>
                <a:r>
                  <a:rPr lang="en-US" sz="2400" b="1" dirty="0"/>
                  <a:t>Generator</a:t>
                </a:r>
                <a:r>
                  <a:rPr lang="en-US" sz="2400" dirty="0"/>
                  <a:t> tries to create imitations of data to trick the discriminator.</a:t>
                </a:r>
              </a:p>
              <a:p>
                <a:pPr marL="0" indent="0" algn="ctr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b="1" dirty="0"/>
                  <a:t>Train</a:t>
                </a:r>
                <a:r>
                  <a:rPr lang="en-US" sz="2400" dirty="0"/>
                  <a:t> GAN jointly via </a:t>
                </a:r>
                <a:r>
                  <a:rPr lang="en-US" sz="2400" b="1" dirty="0"/>
                  <a:t>minimax</a:t>
                </a:r>
                <a:r>
                  <a:rPr lang="en-US" sz="2400" dirty="0"/>
                  <a:t> game:</a:t>
                </a:r>
              </a:p>
              <a:p>
                <a:pPr marL="0" indent="0" algn="ctr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minmax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/>
                              <m:t>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b>
                        </m:sSub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b>
                            </m:sSub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)))</m:t>
                            </m:r>
                          </m:e>
                        </m:func>
                      </m:e>
                    </m:d>
                  </m:oMath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1800" b="1" dirty="0"/>
                  <a:t>Discriminator </a:t>
                </a:r>
                <a:r>
                  <a:rPr lang="en-US" sz="1800" dirty="0"/>
                  <a:t>wants to maximize objectives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close to 1,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close to 0.</a:t>
                </a:r>
              </a:p>
              <a:p>
                <a:pPr marL="0" indent="0" algn="ctr">
                  <a:buNone/>
                </a:pPr>
                <a:r>
                  <a:rPr lang="en-US" sz="1800" b="1" dirty="0"/>
                  <a:t>Generator</a:t>
                </a:r>
                <a:r>
                  <a:rPr lang="en-US" sz="1800" dirty="0"/>
                  <a:t> wants to minimize objective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dirty="0"/>
                  <a:t>close to 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83B32C-3FB6-43B6-9656-5E875120A2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096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5EF02-0CAB-46E0-9F4A-61F8E92C7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Latent variable models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D8764B-6BE9-4693-9C33-8A8763E273FF}"/>
              </a:ext>
            </a:extLst>
          </p:cNvPr>
          <p:cNvSpPr/>
          <p:nvPr/>
        </p:nvSpPr>
        <p:spPr>
          <a:xfrm>
            <a:off x="765110" y="1681358"/>
            <a:ext cx="4795934" cy="441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56A4AE-DDDD-425A-9561-C7FE810A09CF}"/>
              </a:ext>
            </a:extLst>
          </p:cNvPr>
          <p:cNvSpPr/>
          <p:nvPr/>
        </p:nvSpPr>
        <p:spPr>
          <a:xfrm>
            <a:off x="6630956" y="1690688"/>
            <a:ext cx="4795934" cy="441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868628-ACF7-4271-9EF4-2F26B78599C8}"/>
              </a:ext>
            </a:extLst>
          </p:cNvPr>
          <p:cNvSpPr txBox="1"/>
          <p:nvPr/>
        </p:nvSpPr>
        <p:spPr>
          <a:xfrm>
            <a:off x="1469570" y="2090057"/>
            <a:ext cx="3387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Autoencoders and Variational Autoencoders (VAEs)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56DC1-7D41-4854-BCDF-20D5C19FB6DA}"/>
              </a:ext>
            </a:extLst>
          </p:cNvPr>
          <p:cNvSpPr txBox="1"/>
          <p:nvPr/>
        </p:nvSpPr>
        <p:spPr>
          <a:xfrm>
            <a:off x="7550021" y="2090057"/>
            <a:ext cx="2957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Generative Adversarial Networks (GANs)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DE0615-5F42-4271-BF45-0341ECAF6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5" b="94068" l="4753" r="93346">
                        <a14:foregroundMark x1="19772" y1="69774" x2="31179" y2="76271"/>
                        <a14:foregroundMark x1="43346" y1="90960" x2="44297" y2="94068"/>
                        <a14:foregroundMark x1="45437" y1="89548" x2="46008" y2="89266"/>
                        <a14:foregroundMark x1="89544" y1="49435" x2="89924" y2="53672"/>
                        <a14:foregroundMark x1="4753" y1="73164" x2="7224" y2="80226"/>
                        <a14:foregroundMark x1="91445" y1="48305" x2="93346" y2="51412"/>
                        <a14:foregroundMark x1="28327" y1="74294" x2="29087" y2="78814"/>
                        <a14:foregroundMark x1="34411" y1="66949" x2="32319" y2="82203"/>
                        <a14:foregroundMark x1="32700" y1="66949" x2="25475" y2="71469"/>
                        <a14:foregroundMark x1="32890" y1="64689" x2="26996" y2="68362"/>
                        <a14:foregroundMark x1="25856" y1="67232" x2="16730" y2="71751"/>
                        <a14:foregroundMark x1="18441" y1="72034" x2="29658" y2="78531"/>
                        <a14:foregroundMark x1="27376" y1="73164" x2="24144" y2="76554"/>
                        <a14:foregroundMark x1="23764" y1="76554" x2="31559" y2="81356"/>
                        <a14:foregroundMark x1="36122" y1="74294" x2="33080" y2="836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676" y="3015627"/>
            <a:ext cx="3744494" cy="2520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C4083E-6AD2-4D7D-806E-8A322D239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5" b="94068" l="4753" r="93346">
                        <a14:foregroundMark x1="19772" y1="69774" x2="31179" y2="76271"/>
                        <a14:foregroundMark x1="43346" y1="90960" x2="44297" y2="94068"/>
                        <a14:foregroundMark x1="45437" y1="89548" x2="46008" y2="89266"/>
                        <a14:foregroundMark x1="89544" y1="49435" x2="89924" y2="53672"/>
                        <a14:foregroundMark x1="4753" y1="73164" x2="7224" y2="80226"/>
                        <a14:foregroundMark x1="91445" y1="48305" x2="93346" y2="51412"/>
                        <a14:foregroundMark x1="28327" y1="74294" x2="29087" y2="78814"/>
                        <a14:foregroundMark x1="34411" y1="66949" x2="32319" y2="82203"/>
                        <a14:foregroundMark x1="32700" y1="66949" x2="25475" y2="71469"/>
                        <a14:foregroundMark x1="32890" y1="64689" x2="26996" y2="68362"/>
                        <a14:foregroundMark x1="25856" y1="67232" x2="16730" y2="71751"/>
                        <a14:foregroundMark x1="18441" y1="72034" x2="29658" y2="78531"/>
                        <a14:foregroundMark x1="27376" y1="73164" x2="24144" y2="76554"/>
                        <a14:foregroundMark x1="23764" y1="76554" x2="31559" y2="81356"/>
                        <a14:foregroundMark x1="36122" y1="74294" x2="33080" y2="83616"/>
                      </a14:backgroundRemoval>
                    </a14:imgEffect>
                  </a14:imgLayer>
                </a14:imgProps>
              </a:ext>
            </a:extLst>
          </a:blip>
          <a:srcRect l="39036" t="7210" r="51993" b="47399"/>
          <a:stretch/>
        </p:blipFill>
        <p:spPr>
          <a:xfrm>
            <a:off x="1450908" y="4114176"/>
            <a:ext cx="335902" cy="11438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DB6B4F-B240-4216-9D4F-77BDE6A033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5" b="94068" l="4753" r="93346">
                        <a14:foregroundMark x1="19772" y1="69774" x2="31179" y2="76271"/>
                        <a14:foregroundMark x1="43346" y1="90960" x2="44297" y2="94068"/>
                        <a14:foregroundMark x1="45437" y1="89548" x2="46008" y2="89266"/>
                        <a14:foregroundMark x1="89544" y1="49435" x2="89924" y2="53672"/>
                        <a14:foregroundMark x1="4753" y1="73164" x2="7224" y2="80226"/>
                        <a14:foregroundMark x1="91445" y1="48305" x2="93346" y2="51412"/>
                        <a14:foregroundMark x1="28327" y1="74294" x2="29087" y2="78814"/>
                        <a14:foregroundMark x1="34411" y1="66949" x2="32319" y2="82203"/>
                        <a14:foregroundMark x1="32700" y1="66949" x2="25475" y2="71469"/>
                        <a14:foregroundMark x1="32890" y1="64689" x2="26996" y2="68362"/>
                        <a14:foregroundMark x1="25856" y1="67232" x2="16730" y2="71751"/>
                        <a14:foregroundMark x1="18441" y1="72034" x2="29658" y2="78531"/>
                        <a14:foregroundMark x1="27376" y1="73164" x2="24144" y2="76554"/>
                        <a14:foregroundMark x1="23764" y1="76554" x2="31559" y2="81356"/>
                        <a14:foregroundMark x1="36122" y1="74294" x2="33080" y2="83616"/>
                      </a14:backgroundRemoval>
                    </a14:imgEffect>
                  </a14:imgLayer>
                </a14:imgProps>
              </a:ext>
            </a:extLst>
          </a:blip>
          <a:srcRect l="60007" t="12712" r="16446" b="18224"/>
          <a:stretch/>
        </p:blipFill>
        <p:spPr>
          <a:xfrm>
            <a:off x="1974980" y="3722915"/>
            <a:ext cx="881742" cy="17404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59B50A-10E0-41C3-B191-EDE93F2A9F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5" b="94068" l="4753" r="93346">
                        <a14:foregroundMark x1="19772" y1="69774" x2="31179" y2="76271"/>
                        <a14:foregroundMark x1="43346" y1="90960" x2="44297" y2="94068"/>
                        <a14:foregroundMark x1="45437" y1="89548" x2="46008" y2="89266"/>
                        <a14:foregroundMark x1="89544" y1="49435" x2="89924" y2="53672"/>
                        <a14:foregroundMark x1="4753" y1="73164" x2="7224" y2="80226"/>
                        <a14:foregroundMark x1="91445" y1="48305" x2="93346" y2="51412"/>
                        <a14:foregroundMark x1="28327" y1="74294" x2="29087" y2="78814"/>
                        <a14:foregroundMark x1="34411" y1="66949" x2="32319" y2="82203"/>
                        <a14:foregroundMark x1="32700" y1="66949" x2="25475" y2="71469"/>
                        <a14:foregroundMark x1="32890" y1="64689" x2="26996" y2="68362"/>
                        <a14:foregroundMark x1="25856" y1="67232" x2="16730" y2="71751"/>
                        <a14:foregroundMark x1="18441" y1="72034" x2="29658" y2="78531"/>
                        <a14:foregroundMark x1="27376" y1="73164" x2="24144" y2="76554"/>
                        <a14:foregroundMark x1="23764" y1="76554" x2="31559" y2="81356"/>
                        <a14:foregroundMark x1="36122" y1="74294" x2="33080" y2="83616"/>
                      </a14:backgroundRemoval>
                    </a14:imgEffect>
                  </a14:imgLayer>
                </a14:imgProps>
              </a:ext>
            </a:extLst>
          </a:blip>
          <a:srcRect l="2162" t="59044" r="88123" b="12866"/>
          <a:stretch/>
        </p:blipFill>
        <p:spPr>
          <a:xfrm>
            <a:off x="2957804" y="4295519"/>
            <a:ext cx="363798" cy="7078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4465B5-889E-4B54-AC55-AD947E7006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5" b="94068" l="4753" r="93346">
                        <a14:foregroundMark x1="19772" y1="69774" x2="31179" y2="76271"/>
                        <a14:foregroundMark x1="43346" y1="90960" x2="44297" y2="94068"/>
                        <a14:foregroundMark x1="45437" y1="89548" x2="46008" y2="89266"/>
                        <a14:foregroundMark x1="89544" y1="49435" x2="89924" y2="53672"/>
                        <a14:foregroundMark x1="4753" y1="73164" x2="7224" y2="80226"/>
                        <a14:foregroundMark x1="91445" y1="48305" x2="93346" y2="51412"/>
                        <a14:foregroundMark x1="28327" y1="74294" x2="29087" y2="78814"/>
                        <a14:foregroundMark x1="34411" y1="66949" x2="32319" y2="82203"/>
                        <a14:foregroundMark x1="32700" y1="66949" x2="25475" y2="71469"/>
                        <a14:foregroundMark x1="32890" y1="64689" x2="26996" y2="68362"/>
                        <a14:foregroundMark x1="25856" y1="67232" x2="16730" y2="71751"/>
                        <a14:foregroundMark x1="18441" y1="72034" x2="29658" y2="78531"/>
                        <a14:foregroundMark x1="27376" y1="73164" x2="24144" y2="76554"/>
                        <a14:foregroundMark x1="23764" y1="76554" x2="31559" y2="81356"/>
                        <a14:foregroundMark x1="36122" y1="74294" x2="33080" y2="83616"/>
                      </a14:backgroundRemoval>
                    </a14:imgEffect>
                  </a14:imgLayer>
                </a14:imgProps>
              </a:ext>
            </a:extLst>
          </a:blip>
          <a:srcRect l="11626" t="50899" r="61462" b="6522"/>
          <a:stretch/>
        </p:blipFill>
        <p:spPr>
          <a:xfrm>
            <a:off x="3315566" y="4084959"/>
            <a:ext cx="1007706" cy="10730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2369B1-8876-40FF-9064-FA794BB70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5" b="94068" l="4753" r="93346">
                        <a14:foregroundMark x1="19772" y1="69774" x2="31179" y2="76271"/>
                        <a14:foregroundMark x1="43346" y1="90960" x2="44297" y2="94068"/>
                        <a14:foregroundMark x1="45437" y1="89548" x2="46008" y2="89266"/>
                        <a14:foregroundMark x1="89544" y1="49435" x2="89924" y2="53672"/>
                        <a14:foregroundMark x1="4753" y1="73164" x2="7224" y2="80226"/>
                        <a14:foregroundMark x1="91445" y1="48305" x2="93346" y2="51412"/>
                        <a14:foregroundMark x1="28327" y1="74294" x2="29087" y2="78814"/>
                        <a14:foregroundMark x1="34411" y1="66949" x2="32319" y2="82203"/>
                        <a14:foregroundMark x1="32700" y1="66949" x2="25475" y2="71469"/>
                        <a14:foregroundMark x1="32890" y1="64689" x2="26996" y2="68362"/>
                        <a14:foregroundMark x1="25856" y1="67232" x2="16730" y2="71751"/>
                        <a14:foregroundMark x1="18441" y1="72034" x2="29658" y2="78531"/>
                        <a14:foregroundMark x1="27376" y1="73164" x2="24144" y2="76554"/>
                        <a14:foregroundMark x1="23764" y1="76554" x2="31559" y2="81356"/>
                        <a14:foregroundMark x1="36122" y1="74294" x2="33080" y2="83616"/>
                      </a14:backgroundRemoval>
                    </a14:imgEffect>
                  </a14:imgLayer>
                </a14:imgProps>
              </a:ext>
            </a:extLst>
          </a:blip>
          <a:srcRect l="38084" t="50191" r="52198" b="4268"/>
          <a:stretch/>
        </p:blipFill>
        <p:spPr>
          <a:xfrm>
            <a:off x="4362059" y="4084959"/>
            <a:ext cx="363894" cy="11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24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BEB6-25B4-49E9-BBB6-C992676B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 latent variable?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DC12B-5DD5-4A1E-A4AC-EB7B40DB138A}"/>
              </a:ext>
            </a:extLst>
          </p:cNvPr>
          <p:cNvSpPr txBox="1"/>
          <p:nvPr/>
        </p:nvSpPr>
        <p:spPr>
          <a:xfrm>
            <a:off x="9422363" y="6123543"/>
            <a:ext cx="188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Myth of the cave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ED394-A827-4546-A3F7-084DBA623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36" y="1342535"/>
            <a:ext cx="9982728" cy="446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29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2073</Words>
  <Application>Microsoft Office PowerPoint</Application>
  <PresentationFormat>와이드스크린</PresentationFormat>
  <Paragraphs>534</Paragraphs>
  <Slides>77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4" baseType="lpstr">
      <vt:lpstr>맑은 고딕</vt:lpstr>
      <vt:lpstr>Arial</vt:lpstr>
      <vt:lpstr>Calibri</vt:lpstr>
      <vt:lpstr>Calibri Light</vt:lpstr>
      <vt:lpstr>Cambria Math</vt:lpstr>
      <vt:lpstr>Wingdings</vt:lpstr>
      <vt:lpstr>Office Theme</vt:lpstr>
      <vt:lpstr>PowerPoint 프레젠테이션</vt:lpstr>
      <vt:lpstr>Which Face is fake?</vt:lpstr>
      <vt:lpstr>Supervised VS Unsupervised Learning</vt:lpstr>
      <vt:lpstr>Supervised VS Unsupervised Learning</vt:lpstr>
      <vt:lpstr>Generative modeling</vt:lpstr>
      <vt:lpstr>Why generative models? Debiasing</vt:lpstr>
      <vt:lpstr>Why generative models? Outlier detection</vt:lpstr>
      <vt:lpstr>Latent variable models</vt:lpstr>
      <vt:lpstr>What is a latent variable?</vt:lpstr>
      <vt:lpstr>What is a latent variable?</vt:lpstr>
      <vt:lpstr>Autoencoders</vt:lpstr>
      <vt:lpstr>Autoencoders: background</vt:lpstr>
      <vt:lpstr>Autoencoders: background</vt:lpstr>
      <vt:lpstr>Autoencoders: background</vt:lpstr>
      <vt:lpstr>PowerPoint 프레젠테이션</vt:lpstr>
      <vt:lpstr>Dimensionality of latent space  reconstruction quality</vt:lpstr>
      <vt:lpstr>Autoencoders for representation learning</vt:lpstr>
      <vt:lpstr>Variational Autoencoders (VAEs)</vt:lpstr>
      <vt:lpstr>Traditional autoencoders</vt:lpstr>
      <vt:lpstr>VAEs: key difference with traditional autoencoder</vt:lpstr>
      <vt:lpstr>VAEs: key difference with traditional autoencoder</vt:lpstr>
      <vt:lpstr>VAE optimization</vt:lpstr>
      <vt:lpstr>VAE optimization</vt:lpstr>
      <vt:lpstr>VAE optimization</vt:lpstr>
      <vt:lpstr>VAE optimization</vt:lpstr>
      <vt:lpstr>VAE optimization</vt:lpstr>
      <vt:lpstr>Priors on the latent distribution</vt:lpstr>
      <vt:lpstr>Priors on the latent distribution</vt:lpstr>
      <vt:lpstr>VAEs computation graph</vt:lpstr>
      <vt:lpstr>VAEs computation graph</vt:lpstr>
      <vt:lpstr>Reparametrizing the sampling layer</vt:lpstr>
      <vt:lpstr>Reparametrizing the sample layer</vt:lpstr>
      <vt:lpstr>Reparametrizing the sampling layer</vt:lpstr>
      <vt:lpstr>VAEs: Latent perturbation</vt:lpstr>
      <vt:lpstr>VAEs: Latent perturbation</vt:lpstr>
      <vt:lpstr>Why generative models? Debiasing</vt:lpstr>
      <vt:lpstr>Mitigating bias through learned latent structure</vt:lpstr>
      <vt:lpstr>PowerPoint 프레젠테이션</vt:lpstr>
      <vt:lpstr>Mitigating bias through learned latent structure</vt:lpstr>
      <vt:lpstr>Mitigating bias through learned latent structure</vt:lpstr>
      <vt:lpstr>VAE summary</vt:lpstr>
      <vt:lpstr>VAE summary</vt:lpstr>
      <vt:lpstr>VAE summary</vt:lpstr>
      <vt:lpstr>VAE summary</vt:lpstr>
      <vt:lpstr>VAE summary</vt:lpstr>
      <vt:lpstr>Generative Adversarial Networks (GANs)</vt:lpstr>
      <vt:lpstr>What if we just want to sample?</vt:lpstr>
      <vt:lpstr>Generative Adversarial Networks (GANs)</vt:lpstr>
      <vt:lpstr>Intuition behind GANs</vt:lpstr>
      <vt:lpstr>Intuition behind GANs</vt:lpstr>
      <vt:lpstr>Intuition behind GANs</vt:lpstr>
      <vt:lpstr>Intuition behind GANs</vt:lpstr>
      <vt:lpstr>Intuition behind GANs</vt:lpstr>
      <vt:lpstr>Intuition behind GANs</vt:lpstr>
      <vt:lpstr>Intuition behind GANs</vt:lpstr>
      <vt:lpstr>Intuition behind GANs</vt:lpstr>
      <vt:lpstr>Intuition behind GANs</vt:lpstr>
      <vt:lpstr>Intuition behind GANs</vt:lpstr>
      <vt:lpstr>Intuition behind GANs</vt:lpstr>
      <vt:lpstr>Intuition behind GANs</vt:lpstr>
      <vt:lpstr>Intuition behind GANs</vt:lpstr>
      <vt:lpstr>Intuition behind GANs</vt:lpstr>
      <vt:lpstr>Intuition behind GANs</vt:lpstr>
      <vt:lpstr>Intuition behind GANs</vt:lpstr>
      <vt:lpstr>Intuition behind GANs</vt:lpstr>
      <vt:lpstr>Intuition behind GANs</vt:lpstr>
      <vt:lpstr>Generating new data with GANs</vt:lpstr>
      <vt:lpstr>Generating new data with GANs</vt:lpstr>
      <vt:lpstr>GANs: Recent Advances</vt:lpstr>
      <vt:lpstr>Progressive growing of GANs (NVIDIA)</vt:lpstr>
      <vt:lpstr>Progressive growing of GANs: results</vt:lpstr>
      <vt:lpstr>CycleGAN: domain transformation</vt:lpstr>
      <vt:lpstr>CycleGan: Transforming speech</vt:lpstr>
      <vt:lpstr>PowerPoint 프레젠테이션</vt:lpstr>
      <vt:lpstr>Deep Generative Modeling: Summary</vt:lpstr>
      <vt:lpstr>Supplemental Slide</vt:lpstr>
      <vt:lpstr>Training GANs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Song, Brian</dc:creator>
  <cp:lastModifiedBy>ruise</cp:lastModifiedBy>
  <cp:revision>58</cp:revision>
  <dcterms:created xsi:type="dcterms:W3CDTF">2020-11-10T07:49:35Z</dcterms:created>
  <dcterms:modified xsi:type="dcterms:W3CDTF">2021-01-12T02:42:00Z</dcterms:modified>
</cp:coreProperties>
</file>